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5" r:id="rId1"/>
  </p:sldMasterIdLst>
  <p:notesMasterIdLst>
    <p:notesMasterId r:id="rId40"/>
  </p:notesMasterIdLst>
  <p:sldIdLst>
    <p:sldId id="256" r:id="rId2"/>
    <p:sldId id="258" r:id="rId3"/>
    <p:sldId id="259" r:id="rId4"/>
    <p:sldId id="261" r:id="rId5"/>
    <p:sldId id="260" r:id="rId6"/>
    <p:sldId id="308" r:id="rId7"/>
    <p:sldId id="309" r:id="rId8"/>
    <p:sldId id="284" r:id="rId9"/>
    <p:sldId id="262" r:id="rId10"/>
    <p:sldId id="263" r:id="rId11"/>
    <p:sldId id="264" r:id="rId12"/>
    <p:sldId id="265" r:id="rId13"/>
    <p:sldId id="266" r:id="rId14"/>
    <p:sldId id="268" r:id="rId15"/>
    <p:sldId id="271" r:id="rId16"/>
    <p:sldId id="270" r:id="rId17"/>
    <p:sldId id="272" r:id="rId18"/>
    <p:sldId id="301" r:id="rId19"/>
    <p:sldId id="289" r:id="rId20"/>
    <p:sldId id="288" r:id="rId21"/>
    <p:sldId id="302" r:id="rId22"/>
    <p:sldId id="290" r:id="rId23"/>
    <p:sldId id="291" r:id="rId24"/>
    <p:sldId id="292" r:id="rId25"/>
    <p:sldId id="293" r:id="rId26"/>
    <p:sldId id="285" r:id="rId27"/>
    <p:sldId id="286" r:id="rId28"/>
    <p:sldId id="295" r:id="rId29"/>
    <p:sldId id="306" r:id="rId30"/>
    <p:sldId id="278" r:id="rId31"/>
    <p:sldId id="279" r:id="rId32"/>
    <p:sldId id="281" r:id="rId33"/>
    <p:sldId id="282" r:id="rId34"/>
    <p:sldId id="283" r:id="rId35"/>
    <p:sldId id="296" r:id="rId36"/>
    <p:sldId id="307" r:id="rId37"/>
    <p:sldId id="310" r:id="rId38"/>
    <p:sldId id="298"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43BA20-6534-4096-9C23-260007E55432}" v="2" dt="2025-09-21T23:10:12.626"/>
  </p1510:revLst>
</p1510:revInfo>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192" autoAdjust="0"/>
    <p:restoredTop sz="73360" autoAdjust="0"/>
  </p:normalViewPr>
  <p:slideViewPr>
    <p:cSldViewPr snapToGrid="0">
      <p:cViewPr varScale="1">
        <p:scale>
          <a:sx n="75" d="100"/>
          <a:sy n="75" d="100"/>
        </p:scale>
        <p:origin x="972" y="286"/>
      </p:cViewPr>
      <p:guideLst/>
    </p:cSldViewPr>
  </p:slideViewPr>
  <p:notesTextViewPr>
    <p:cViewPr>
      <p:scale>
        <a:sx n="75" d="100"/>
        <a:sy n="75" d="100"/>
      </p:scale>
      <p:origin x="0" y="0"/>
    </p:cViewPr>
  </p:notesTextViewPr>
  <p:sorterViewPr>
    <p:cViewPr>
      <p:scale>
        <a:sx n="13416" d="15625"/>
        <a:sy n="13416" d="15625"/>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rlene Schmitt" userId="7b082fe44dd19a98" providerId="LiveId" clId="{3DF580E4-7087-4D93-9082-73CAAEF9AF99}"/>
    <pc:docChg chg="custSel addSld modSld">
      <pc:chgData name="Arlene Schmitt" userId="7b082fe44dd19a98" providerId="LiveId" clId="{3DF580E4-7087-4D93-9082-73CAAEF9AF99}" dt="2025-09-21T23:11:51.898" v="72" actId="255"/>
      <pc:docMkLst>
        <pc:docMk/>
      </pc:docMkLst>
      <pc:sldChg chg="modSp mod">
        <pc:chgData name="Arlene Schmitt" userId="7b082fe44dd19a98" providerId="LiveId" clId="{3DF580E4-7087-4D93-9082-73CAAEF9AF99}" dt="2025-09-21T23:10:12.625" v="56" actId="20577"/>
        <pc:sldMkLst>
          <pc:docMk/>
          <pc:sldMk cId="591288089" sldId="298"/>
        </pc:sldMkLst>
        <pc:spChg chg="mod">
          <ac:chgData name="Arlene Schmitt" userId="7b082fe44dd19a98" providerId="LiveId" clId="{3DF580E4-7087-4D93-9082-73CAAEF9AF99}" dt="2025-09-21T23:10:12.625" v="56" actId="20577"/>
          <ac:spMkLst>
            <pc:docMk/>
            <pc:sldMk cId="591288089" sldId="298"/>
            <ac:spMk id="3" creationId="{00D5E791-6F4F-4D66-0E44-51A9F981B54B}"/>
          </ac:spMkLst>
        </pc:spChg>
      </pc:sldChg>
      <pc:sldChg chg="modSp new mod">
        <pc:chgData name="Arlene Schmitt" userId="7b082fe44dd19a98" providerId="LiveId" clId="{3DF580E4-7087-4D93-9082-73CAAEF9AF99}" dt="2025-09-21T23:11:51.898" v="72" actId="255"/>
        <pc:sldMkLst>
          <pc:docMk/>
          <pc:sldMk cId="4249352567" sldId="310"/>
        </pc:sldMkLst>
        <pc:spChg chg="mod">
          <ac:chgData name="Arlene Schmitt" userId="7b082fe44dd19a98" providerId="LiveId" clId="{3DF580E4-7087-4D93-9082-73CAAEF9AF99}" dt="2025-09-21T23:11:51.898" v="72" actId="255"/>
          <ac:spMkLst>
            <pc:docMk/>
            <pc:sldMk cId="4249352567" sldId="310"/>
            <ac:spMk id="2" creationId="{3FE11708-1B17-A46A-2A6A-AFFFF50F2834}"/>
          </ac:spMkLst>
        </pc:spChg>
      </pc:sldChg>
    </pc:docChg>
  </pc:docChgLst>
  <pc:docChgLst>
    <pc:chgData name="Arlene Schmitt" userId="7b082fe44dd19a98" providerId="LiveId" clId="{6D8738BA-4888-485C-8B46-AE3D65C4EB80}"/>
    <pc:docChg chg="undo custSel addSld delSld modSld sldOrd">
      <pc:chgData name="Arlene Schmitt" userId="7b082fe44dd19a98" providerId="LiveId" clId="{6D8738BA-4888-485C-8B46-AE3D65C4EB80}" dt="2025-09-13T16:33:56.380" v="661" actId="20577"/>
      <pc:docMkLst>
        <pc:docMk/>
      </pc:docMkLst>
      <pc:sldChg chg="del">
        <pc:chgData name="Arlene Schmitt" userId="7b082fe44dd19a98" providerId="LiveId" clId="{6D8738BA-4888-485C-8B46-AE3D65C4EB80}" dt="2025-09-11T19:55:28.523" v="441" actId="47"/>
        <pc:sldMkLst>
          <pc:docMk/>
          <pc:sldMk cId="1719155852" sldId="257"/>
        </pc:sldMkLst>
      </pc:sldChg>
      <pc:sldChg chg="modSp mod">
        <pc:chgData name="Arlene Schmitt" userId="7b082fe44dd19a98" providerId="LiveId" clId="{6D8738BA-4888-485C-8B46-AE3D65C4EB80}" dt="2025-09-10T18:01:25.630" v="10" actId="1035"/>
        <pc:sldMkLst>
          <pc:docMk/>
          <pc:sldMk cId="3558462725" sldId="258"/>
        </pc:sldMkLst>
        <pc:spChg chg="mod">
          <ac:chgData name="Arlene Schmitt" userId="7b082fe44dd19a98" providerId="LiveId" clId="{6D8738BA-4888-485C-8B46-AE3D65C4EB80}" dt="2025-09-10T18:01:25.630" v="10" actId="1035"/>
          <ac:spMkLst>
            <pc:docMk/>
            <pc:sldMk cId="3558462725" sldId="258"/>
            <ac:spMk id="3" creationId="{8AA15E3F-611A-6986-A171-4FEACBA21639}"/>
          </ac:spMkLst>
        </pc:spChg>
      </pc:sldChg>
      <pc:sldChg chg="modSp mod">
        <pc:chgData name="Arlene Schmitt" userId="7b082fe44dd19a98" providerId="LiveId" clId="{6D8738BA-4888-485C-8B46-AE3D65C4EB80}" dt="2025-09-11T18:25:07.091" v="11" actId="20577"/>
        <pc:sldMkLst>
          <pc:docMk/>
          <pc:sldMk cId="3104860182" sldId="259"/>
        </pc:sldMkLst>
        <pc:spChg chg="mod">
          <ac:chgData name="Arlene Schmitt" userId="7b082fe44dd19a98" providerId="LiveId" clId="{6D8738BA-4888-485C-8B46-AE3D65C4EB80}" dt="2025-09-11T18:25:07.091" v="11" actId="20577"/>
          <ac:spMkLst>
            <pc:docMk/>
            <pc:sldMk cId="3104860182" sldId="259"/>
            <ac:spMk id="57" creationId="{1F4A0D1D-1938-4ED8-420A-36AF14313F38}"/>
          </ac:spMkLst>
        </pc:spChg>
      </pc:sldChg>
      <pc:sldChg chg="modSp mod">
        <pc:chgData name="Arlene Schmitt" userId="7b082fe44dd19a98" providerId="LiveId" clId="{6D8738BA-4888-485C-8B46-AE3D65C4EB80}" dt="2025-09-11T19:01:30.415" v="47" actId="20577"/>
        <pc:sldMkLst>
          <pc:docMk/>
          <pc:sldMk cId="2827384202" sldId="260"/>
        </pc:sldMkLst>
        <pc:spChg chg="mod">
          <ac:chgData name="Arlene Schmitt" userId="7b082fe44dd19a98" providerId="LiveId" clId="{6D8738BA-4888-485C-8B46-AE3D65C4EB80}" dt="2025-09-11T19:01:30.415" v="47" actId="20577"/>
          <ac:spMkLst>
            <pc:docMk/>
            <pc:sldMk cId="2827384202" sldId="260"/>
            <ac:spMk id="3" creationId="{2F0A370A-C534-FD9A-CAC4-0E59F072B76A}"/>
          </ac:spMkLst>
        </pc:spChg>
      </pc:sldChg>
      <pc:sldChg chg="modSp ord">
        <pc:chgData name="Arlene Schmitt" userId="7b082fe44dd19a98" providerId="LiveId" clId="{6D8738BA-4888-485C-8B46-AE3D65C4EB80}" dt="2025-09-11T19:03:04.249" v="87"/>
        <pc:sldMkLst>
          <pc:docMk/>
          <pc:sldMk cId="969007696" sldId="261"/>
        </pc:sldMkLst>
        <pc:graphicFrameChg chg="mod">
          <ac:chgData name="Arlene Schmitt" userId="7b082fe44dd19a98" providerId="LiveId" clId="{6D8738BA-4888-485C-8B46-AE3D65C4EB80}" dt="2025-09-11T19:02:36.263" v="85" actId="20577"/>
          <ac:graphicFrameMkLst>
            <pc:docMk/>
            <pc:sldMk cId="969007696" sldId="261"/>
            <ac:graphicFrameMk id="29" creationId="{778D7F97-422F-4F31-57F0-91412E622DC2}"/>
          </ac:graphicFrameMkLst>
        </pc:graphicFrameChg>
      </pc:sldChg>
      <pc:sldChg chg="addSp delSp modSp mod">
        <pc:chgData name="Arlene Schmitt" userId="7b082fe44dd19a98" providerId="LiveId" clId="{6D8738BA-4888-485C-8B46-AE3D65C4EB80}" dt="2025-09-13T16:03:05.806" v="636" actId="478"/>
        <pc:sldMkLst>
          <pc:docMk/>
          <pc:sldMk cId="1171306408" sldId="262"/>
        </pc:sldMkLst>
        <pc:spChg chg="mod">
          <ac:chgData name="Arlene Schmitt" userId="7b082fe44dd19a98" providerId="LiveId" clId="{6D8738BA-4888-485C-8B46-AE3D65C4EB80}" dt="2025-09-11T19:05:10.199" v="117" actId="26606"/>
          <ac:spMkLst>
            <pc:docMk/>
            <pc:sldMk cId="1171306408" sldId="262"/>
            <ac:spMk id="2" creationId="{A7779133-F77D-6893-9D9E-D94ED8995BAE}"/>
          </ac:spMkLst>
        </pc:spChg>
        <pc:graphicFrameChg chg="mod modGraphic">
          <ac:chgData name="Arlene Schmitt" userId="7b082fe44dd19a98" providerId="LiveId" clId="{6D8738BA-4888-485C-8B46-AE3D65C4EB80}" dt="2025-09-13T16:03:05.806" v="636" actId="478"/>
          <ac:graphicFrameMkLst>
            <pc:docMk/>
            <pc:sldMk cId="1171306408" sldId="262"/>
            <ac:graphicFrameMk id="14" creationId="{9AECCDBD-0328-64DE-76FC-39E9622C4DF2}"/>
          </ac:graphicFrameMkLst>
        </pc:graphicFrameChg>
      </pc:sldChg>
      <pc:sldChg chg="modSp mod">
        <pc:chgData name="Arlene Schmitt" userId="7b082fe44dd19a98" providerId="LiveId" clId="{6D8738BA-4888-485C-8B46-AE3D65C4EB80}" dt="2025-09-11T19:14:16.439" v="169" actId="20577"/>
        <pc:sldMkLst>
          <pc:docMk/>
          <pc:sldMk cId="2727158436" sldId="265"/>
        </pc:sldMkLst>
        <pc:spChg chg="mod">
          <ac:chgData name="Arlene Schmitt" userId="7b082fe44dd19a98" providerId="LiveId" clId="{6D8738BA-4888-485C-8B46-AE3D65C4EB80}" dt="2025-09-11T19:14:16.439" v="169" actId="20577"/>
          <ac:spMkLst>
            <pc:docMk/>
            <pc:sldMk cId="2727158436" sldId="265"/>
            <ac:spMk id="4" creationId="{AF63139B-4A46-1894-3D36-EB15F762487E}"/>
          </ac:spMkLst>
        </pc:spChg>
      </pc:sldChg>
      <pc:sldChg chg="modSp mod">
        <pc:chgData name="Arlene Schmitt" userId="7b082fe44dd19a98" providerId="LiveId" clId="{6D8738BA-4888-485C-8B46-AE3D65C4EB80}" dt="2025-09-11T19:42:40.989" v="327" actId="20577"/>
        <pc:sldMkLst>
          <pc:docMk/>
          <pc:sldMk cId="2065225820" sldId="266"/>
        </pc:sldMkLst>
        <pc:spChg chg="mod">
          <ac:chgData name="Arlene Schmitt" userId="7b082fe44dd19a98" providerId="LiveId" clId="{6D8738BA-4888-485C-8B46-AE3D65C4EB80}" dt="2025-09-11T19:42:40.989" v="327" actId="20577"/>
          <ac:spMkLst>
            <pc:docMk/>
            <pc:sldMk cId="2065225820" sldId="266"/>
            <ac:spMk id="38" creationId="{2B0C82FF-EFEA-8EC3-EA7F-1E624D19B317}"/>
          </ac:spMkLst>
        </pc:spChg>
      </pc:sldChg>
      <pc:sldChg chg="del">
        <pc:chgData name="Arlene Schmitt" userId="7b082fe44dd19a98" providerId="LiveId" clId="{6D8738BA-4888-485C-8B46-AE3D65C4EB80}" dt="2025-09-11T19:48:26.382" v="375" actId="47"/>
        <pc:sldMkLst>
          <pc:docMk/>
          <pc:sldMk cId="4054586959" sldId="267"/>
        </pc:sldMkLst>
      </pc:sldChg>
      <pc:sldChg chg="addSp delSp modSp mod modNotesTx">
        <pc:chgData name="Arlene Schmitt" userId="7b082fe44dd19a98" providerId="LiveId" clId="{6D8738BA-4888-485C-8B46-AE3D65C4EB80}" dt="2025-09-11T19:50:39.636" v="429" actId="1076"/>
        <pc:sldMkLst>
          <pc:docMk/>
          <pc:sldMk cId="3023433852" sldId="268"/>
        </pc:sldMkLst>
        <pc:spChg chg="mod">
          <ac:chgData name="Arlene Schmitt" userId="7b082fe44dd19a98" providerId="LiveId" clId="{6D8738BA-4888-485C-8B46-AE3D65C4EB80}" dt="2025-09-11T19:47:18.325" v="373" actId="20577"/>
          <ac:spMkLst>
            <pc:docMk/>
            <pc:sldMk cId="3023433852" sldId="268"/>
            <ac:spMk id="2" creationId="{C48D3428-2A8B-6FCF-0D7A-D5EE2BF2E9AB}"/>
          </ac:spMkLst>
        </pc:spChg>
        <pc:spChg chg="add mod">
          <ac:chgData name="Arlene Schmitt" userId="7b082fe44dd19a98" providerId="LiveId" clId="{6D8738BA-4888-485C-8B46-AE3D65C4EB80}" dt="2025-09-11T19:50:39.636" v="429" actId="1076"/>
          <ac:spMkLst>
            <pc:docMk/>
            <pc:sldMk cId="3023433852" sldId="268"/>
            <ac:spMk id="7" creationId="{AA228E30-3FAC-5DBD-F5AF-0B8D6D561652}"/>
          </ac:spMkLst>
        </pc:spChg>
      </pc:sldChg>
      <pc:sldChg chg="ord">
        <pc:chgData name="Arlene Schmitt" userId="7b082fe44dd19a98" providerId="LiveId" clId="{6D8738BA-4888-485C-8B46-AE3D65C4EB80}" dt="2025-09-11T19:51:27.893" v="431"/>
        <pc:sldMkLst>
          <pc:docMk/>
          <pc:sldMk cId="1936440463" sldId="271"/>
        </pc:sldMkLst>
      </pc:sldChg>
      <pc:sldChg chg="del">
        <pc:chgData name="Arlene Schmitt" userId="7b082fe44dd19a98" providerId="LiveId" clId="{6D8738BA-4888-485C-8B46-AE3D65C4EB80}" dt="2025-09-11T19:35:22.735" v="183" actId="47"/>
        <pc:sldMkLst>
          <pc:docMk/>
          <pc:sldMk cId="4079795131" sldId="274"/>
        </pc:sldMkLst>
      </pc:sldChg>
      <pc:sldChg chg="ord">
        <pc:chgData name="Arlene Schmitt" userId="7b082fe44dd19a98" providerId="LiveId" clId="{6D8738BA-4888-485C-8B46-AE3D65C4EB80}" dt="2025-09-11T19:52:50.780" v="434"/>
        <pc:sldMkLst>
          <pc:docMk/>
          <pc:sldMk cId="2459983805" sldId="278"/>
        </pc:sldMkLst>
      </pc:sldChg>
      <pc:sldChg chg="ord">
        <pc:chgData name="Arlene Schmitt" userId="7b082fe44dd19a98" providerId="LiveId" clId="{6D8738BA-4888-485C-8B46-AE3D65C4EB80}" dt="2025-09-11T19:52:50.780" v="434"/>
        <pc:sldMkLst>
          <pc:docMk/>
          <pc:sldMk cId="3606343130" sldId="279"/>
        </pc:sldMkLst>
      </pc:sldChg>
      <pc:sldChg chg="modSp mod ord">
        <pc:chgData name="Arlene Schmitt" userId="7b082fe44dd19a98" providerId="LiveId" clId="{6D8738BA-4888-485C-8B46-AE3D65C4EB80}" dt="2025-09-11T19:52:50.780" v="434"/>
        <pc:sldMkLst>
          <pc:docMk/>
          <pc:sldMk cId="502158605" sldId="281"/>
        </pc:sldMkLst>
        <pc:graphicFrameChg chg="modGraphic">
          <ac:chgData name="Arlene Schmitt" userId="7b082fe44dd19a98" providerId="LiveId" clId="{6D8738BA-4888-485C-8B46-AE3D65C4EB80}" dt="2025-09-11T19:32:13.344" v="179" actId="14734"/>
          <ac:graphicFrameMkLst>
            <pc:docMk/>
            <pc:sldMk cId="502158605" sldId="281"/>
            <ac:graphicFrameMk id="9" creationId="{07C5003B-7768-4B03-BC04-95B14E8445E0}"/>
          </ac:graphicFrameMkLst>
        </pc:graphicFrameChg>
      </pc:sldChg>
      <pc:sldChg chg="ord">
        <pc:chgData name="Arlene Schmitt" userId="7b082fe44dd19a98" providerId="LiveId" clId="{6D8738BA-4888-485C-8B46-AE3D65C4EB80}" dt="2025-09-11T19:52:50.780" v="434"/>
        <pc:sldMkLst>
          <pc:docMk/>
          <pc:sldMk cId="1450050059" sldId="282"/>
        </pc:sldMkLst>
      </pc:sldChg>
      <pc:sldChg chg="modSp mod ord">
        <pc:chgData name="Arlene Schmitt" userId="7b082fe44dd19a98" providerId="LiveId" clId="{6D8738BA-4888-485C-8B46-AE3D65C4EB80}" dt="2025-09-13T16:27:39.888" v="644"/>
        <pc:sldMkLst>
          <pc:docMk/>
          <pc:sldMk cId="3023425022" sldId="283"/>
        </pc:sldMkLst>
        <pc:spChg chg="mod">
          <ac:chgData name="Arlene Schmitt" userId="7b082fe44dd19a98" providerId="LiveId" clId="{6D8738BA-4888-485C-8B46-AE3D65C4EB80}" dt="2025-09-11T19:33:45.035" v="180" actId="20577"/>
          <ac:spMkLst>
            <pc:docMk/>
            <pc:sldMk cId="3023425022" sldId="283"/>
            <ac:spMk id="3" creationId="{9CD88A1F-1AB7-A203-674C-E28DC18063C9}"/>
          </ac:spMkLst>
        </pc:spChg>
      </pc:sldChg>
      <pc:sldChg chg="modSp mod ord">
        <pc:chgData name="Arlene Schmitt" userId="7b082fe44dd19a98" providerId="LiveId" clId="{6D8738BA-4888-485C-8B46-AE3D65C4EB80}" dt="2025-09-13T15:56:38.629" v="587" actId="1036"/>
        <pc:sldMkLst>
          <pc:docMk/>
          <pc:sldMk cId="936567210" sldId="284"/>
        </pc:sldMkLst>
        <pc:spChg chg="mod">
          <ac:chgData name="Arlene Schmitt" userId="7b082fe44dd19a98" providerId="LiveId" clId="{6D8738BA-4888-485C-8B46-AE3D65C4EB80}" dt="2025-09-13T15:56:38.629" v="587" actId="1036"/>
          <ac:spMkLst>
            <pc:docMk/>
            <pc:sldMk cId="936567210" sldId="284"/>
            <ac:spMk id="3" creationId="{A2746A17-819B-BA3B-A2F1-23AC19F7D145}"/>
          </ac:spMkLst>
        </pc:spChg>
      </pc:sldChg>
      <pc:sldChg chg="ord modAnim">
        <pc:chgData name="Arlene Schmitt" userId="7b082fe44dd19a98" providerId="LiveId" clId="{6D8738BA-4888-485C-8B46-AE3D65C4EB80}" dt="2025-09-13T16:25:42.079" v="642"/>
        <pc:sldMkLst>
          <pc:docMk/>
          <pc:sldMk cId="849148770" sldId="285"/>
        </pc:sldMkLst>
      </pc:sldChg>
      <pc:sldChg chg="ord">
        <pc:chgData name="Arlene Schmitt" userId="7b082fe44dd19a98" providerId="LiveId" clId="{6D8738BA-4888-485C-8B46-AE3D65C4EB80}" dt="2025-09-13T16:25:42.079" v="642"/>
        <pc:sldMkLst>
          <pc:docMk/>
          <pc:sldMk cId="61855245" sldId="286"/>
        </pc:sldMkLst>
      </pc:sldChg>
      <pc:sldChg chg="modSp mod">
        <pc:chgData name="Arlene Schmitt" userId="7b082fe44dd19a98" providerId="LiveId" clId="{6D8738BA-4888-485C-8B46-AE3D65C4EB80}" dt="2025-09-11T20:06:52.321" v="492" actId="1076"/>
        <pc:sldMkLst>
          <pc:docMk/>
          <pc:sldMk cId="2644453215" sldId="288"/>
        </pc:sldMkLst>
        <pc:spChg chg="mod">
          <ac:chgData name="Arlene Schmitt" userId="7b082fe44dd19a98" providerId="LiveId" clId="{6D8738BA-4888-485C-8B46-AE3D65C4EB80}" dt="2025-09-11T20:06:52.321" v="492" actId="1076"/>
          <ac:spMkLst>
            <pc:docMk/>
            <pc:sldMk cId="2644453215" sldId="288"/>
            <ac:spMk id="4" creationId="{A0C72F47-3F1F-2E0B-A65A-700DA7128C9F}"/>
          </ac:spMkLst>
        </pc:spChg>
      </pc:sldChg>
      <pc:sldChg chg="del">
        <pc:chgData name="Arlene Schmitt" userId="7b082fe44dd19a98" providerId="LiveId" clId="{6D8738BA-4888-485C-8B46-AE3D65C4EB80}" dt="2025-09-11T19:35:14.188" v="182" actId="47"/>
        <pc:sldMkLst>
          <pc:docMk/>
          <pc:sldMk cId="3720667176" sldId="294"/>
        </pc:sldMkLst>
      </pc:sldChg>
      <pc:sldChg chg="modSp mod">
        <pc:chgData name="Arlene Schmitt" userId="7b082fe44dd19a98" providerId="LiveId" clId="{6D8738BA-4888-485C-8B46-AE3D65C4EB80}" dt="2025-09-13T16:33:56.380" v="661" actId="20577"/>
        <pc:sldMkLst>
          <pc:docMk/>
          <pc:sldMk cId="591288089" sldId="298"/>
        </pc:sldMkLst>
        <pc:spChg chg="mod">
          <ac:chgData name="Arlene Schmitt" userId="7b082fe44dd19a98" providerId="LiveId" clId="{6D8738BA-4888-485C-8B46-AE3D65C4EB80}" dt="2025-09-13T16:33:56.380" v="661" actId="20577"/>
          <ac:spMkLst>
            <pc:docMk/>
            <pc:sldMk cId="591288089" sldId="298"/>
            <ac:spMk id="3" creationId="{00D5E791-6F4F-4D66-0E44-51A9F981B54B}"/>
          </ac:spMkLst>
        </pc:spChg>
      </pc:sldChg>
      <pc:sldChg chg="modSp mod modAnim">
        <pc:chgData name="Arlene Schmitt" userId="7b082fe44dd19a98" providerId="LiveId" clId="{6D8738BA-4888-485C-8B46-AE3D65C4EB80}" dt="2025-09-13T16:30:01.322" v="647"/>
        <pc:sldMkLst>
          <pc:docMk/>
          <pc:sldMk cId="326605179" sldId="301"/>
        </pc:sldMkLst>
        <pc:picChg chg="mod">
          <ac:chgData name="Arlene Schmitt" userId="7b082fe44dd19a98" providerId="LiveId" clId="{6D8738BA-4888-485C-8B46-AE3D65C4EB80}" dt="2025-09-13T16:29:12.438" v="646" actId="1076"/>
          <ac:picMkLst>
            <pc:docMk/>
            <pc:sldMk cId="326605179" sldId="301"/>
            <ac:picMk id="12" creationId="{42E72BFA-5C3F-B292-CCCF-3C3D6E2B1D51}"/>
          </ac:picMkLst>
        </pc:picChg>
      </pc:sldChg>
      <pc:sldChg chg="modSp mod">
        <pc:chgData name="Arlene Schmitt" userId="7b082fe44dd19a98" providerId="LiveId" clId="{6D8738BA-4888-485C-8B46-AE3D65C4EB80}" dt="2025-09-11T20:07:49.259" v="522" actId="20577"/>
        <pc:sldMkLst>
          <pc:docMk/>
          <pc:sldMk cId="3455953948" sldId="302"/>
        </pc:sldMkLst>
        <pc:spChg chg="mod">
          <ac:chgData name="Arlene Schmitt" userId="7b082fe44dd19a98" providerId="LiveId" clId="{6D8738BA-4888-485C-8B46-AE3D65C4EB80}" dt="2025-09-11T20:07:49.259" v="522" actId="20577"/>
          <ac:spMkLst>
            <pc:docMk/>
            <pc:sldMk cId="3455953948" sldId="302"/>
            <ac:spMk id="3" creationId="{0683B8C3-5E61-0869-116E-61715C323CAA}"/>
          </ac:spMkLst>
        </pc:spChg>
      </pc:sldChg>
      <pc:sldChg chg="del">
        <pc:chgData name="Arlene Schmitt" userId="7b082fe44dd19a98" providerId="LiveId" clId="{6D8738BA-4888-485C-8B46-AE3D65C4EB80}" dt="2025-09-11T19:52:18.361" v="432" actId="47"/>
        <pc:sldMkLst>
          <pc:docMk/>
          <pc:sldMk cId="1469596672" sldId="303"/>
        </pc:sldMkLst>
      </pc:sldChg>
      <pc:sldChg chg="ord">
        <pc:chgData name="Arlene Schmitt" userId="7b082fe44dd19a98" providerId="LiveId" clId="{6D8738BA-4888-485C-8B46-AE3D65C4EB80}" dt="2025-09-11T19:52:50.780" v="434"/>
        <pc:sldMkLst>
          <pc:docMk/>
          <pc:sldMk cId="2010380674" sldId="306"/>
        </pc:sldMkLst>
      </pc:sldChg>
      <pc:sldChg chg="addSp delSp modSp new mod setBg">
        <pc:chgData name="Arlene Schmitt" userId="7b082fe44dd19a98" providerId="LiveId" clId="{6D8738BA-4888-485C-8B46-AE3D65C4EB80}" dt="2025-09-11T19:00:56.196" v="46" actId="14100"/>
        <pc:sldMkLst>
          <pc:docMk/>
          <pc:sldMk cId="3025456653" sldId="308"/>
        </pc:sldMkLst>
        <pc:spChg chg="add">
          <ac:chgData name="Arlene Schmitt" userId="7b082fe44dd19a98" providerId="LiveId" clId="{6D8738BA-4888-485C-8B46-AE3D65C4EB80}" dt="2025-09-11T19:00:17.238" v="38" actId="26606"/>
          <ac:spMkLst>
            <pc:docMk/>
            <pc:sldMk cId="3025456653" sldId="308"/>
            <ac:spMk id="26" creationId="{03E8462A-FEBA-4848-81CC-3F8DA3E477BE}"/>
          </ac:spMkLst>
        </pc:spChg>
        <pc:spChg chg="add">
          <ac:chgData name="Arlene Schmitt" userId="7b082fe44dd19a98" providerId="LiveId" clId="{6D8738BA-4888-485C-8B46-AE3D65C4EB80}" dt="2025-09-11T19:00:17.238" v="38" actId="26606"/>
          <ac:spMkLst>
            <pc:docMk/>
            <pc:sldMk cId="3025456653" sldId="308"/>
            <ac:spMk id="39" creationId="{7941F9B1-B01B-4A84-89D9-B169AEB4E456}"/>
          </ac:spMkLst>
        </pc:spChg>
        <pc:grpChg chg="add">
          <ac:chgData name="Arlene Schmitt" userId="7b082fe44dd19a98" providerId="LiveId" clId="{6D8738BA-4888-485C-8B46-AE3D65C4EB80}" dt="2025-09-11T19:00:17.238" v="38" actId="26606"/>
          <ac:grpSpMkLst>
            <pc:docMk/>
            <pc:sldMk cId="3025456653" sldId="308"/>
            <ac:grpSpMk id="28" creationId="{2109F83F-40FE-4DB3-84CC-09FB3340D06D}"/>
          </ac:grpSpMkLst>
        </pc:grpChg>
        <pc:picChg chg="add mod">
          <ac:chgData name="Arlene Schmitt" userId="7b082fe44dd19a98" providerId="LiveId" clId="{6D8738BA-4888-485C-8B46-AE3D65C4EB80}" dt="2025-09-11T19:00:56.196" v="46" actId="14100"/>
          <ac:picMkLst>
            <pc:docMk/>
            <pc:sldMk cId="3025456653" sldId="308"/>
            <ac:picMk id="5" creationId="{562FA36A-2631-09C9-60D3-4188FC71E043}"/>
          </ac:picMkLst>
        </pc:picChg>
      </pc:sldChg>
      <pc:sldChg chg="addSp delSp modSp new mod setBg">
        <pc:chgData name="Arlene Schmitt" userId="7b082fe44dd19a98" providerId="LiveId" clId="{6D8738BA-4888-485C-8B46-AE3D65C4EB80}" dt="2025-09-11T18:59:28.443" v="36" actId="1076"/>
        <pc:sldMkLst>
          <pc:docMk/>
          <pc:sldMk cId="739280299" sldId="309"/>
        </pc:sldMkLst>
        <pc:spChg chg="add">
          <ac:chgData name="Arlene Schmitt" userId="7b082fe44dd19a98" providerId="LiveId" clId="{6D8738BA-4888-485C-8B46-AE3D65C4EB80}" dt="2025-09-11T18:58:01.200" v="27" actId="26606"/>
          <ac:spMkLst>
            <pc:docMk/>
            <pc:sldMk cId="739280299" sldId="309"/>
            <ac:spMk id="44" creationId="{03E8462A-FEBA-4848-81CC-3F8DA3E477BE}"/>
          </ac:spMkLst>
        </pc:spChg>
        <pc:spChg chg="add">
          <ac:chgData name="Arlene Schmitt" userId="7b082fe44dd19a98" providerId="LiveId" clId="{6D8738BA-4888-485C-8B46-AE3D65C4EB80}" dt="2025-09-11T18:58:01.200" v="27" actId="26606"/>
          <ac:spMkLst>
            <pc:docMk/>
            <pc:sldMk cId="739280299" sldId="309"/>
            <ac:spMk id="57" creationId="{7941F9B1-B01B-4A84-89D9-B169AEB4E456}"/>
          </ac:spMkLst>
        </pc:spChg>
        <pc:grpChg chg="add">
          <ac:chgData name="Arlene Schmitt" userId="7b082fe44dd19a98" providerId="LiveId" clId="{6D8738BA-4888-485C-8B46-AE3D65C4EB80}" dt="2025-09-11T18:58:01.200" v="27" actId="26606"/>
          <ac:grpSpMkLst>
            <pc:docMk/>
            <pc:sldMk cId="739280299" sldId="309"/>
            <ac:grpSpMk id="46" creationId="{2109F83F-40FE-4DB3-84CC-09FB3340D06D}"/>
          </ac:grpSpMkLst>
        </pc:grpChg>
        <pc:picChg chg="add mod">
          <ac:chgData name="Arlene Schmitt" userId="7b082fe44dd19a98" providerId="LiveId" clId="{6D8738BA-4888-485C-8B46-AE3D65C4EB80}" dt="2025-09-11T18:59:28.443" v="36" actId="1076"/>
          <ac:picMkLst>
            <pc:docMk/>
            <pc:sldMk cId="739280299" sldId="309"/>
            <ac:picMk id="5" creationId="{289567A2-5D0D-A86B-1456-45164F976710}"/>
          </ac:picMkLst>
        </pc:pic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 Id="rId14" Type="http://schemas.openxmlformats.org/officeDocument/2006/relationships/image" Target="../media/image16.svg"/></Relationships>
</file>

<file path=ppt/diagrams/_rels/data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svg"/><Relationship Id="rId1" Type="http://schemas.openxmlformats.org/officeDocument/2006/relationships/image" Target="../media/image35.png"/><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 Id="rId14" Type="http://schemas.openxmlformats.org/officeDocument/2006/relationships/image" Target="../media/image16.svg"/></Relationships>
</file>

<file path=ppt/diagrams/_rels/drawing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svg"/><Relationship Id="rId1" Type="http://schemas.openxmlformats.org/officeDocument/2006/relationships/image" Target="../media/image35.png"/><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15462A-3DEF-436D-B168-1B46FEF53ACE}"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0726E7B-8E09-4835-B8E9-864895605A2F}">
      <dgm:prSet/>
      <dgm:spPr/>
      <dgm:t>
        <a:bodyPr/>
        <a:lstStyle/>
        <a:p>
          <a:pPr>
            <a:lnSpc>
              <a:spcPct val="100000"/>
            </a:lnSpc>
          </a:pPr>
          <a:r>
            <a:rPr lang="en-US"/>
            <a:t>Bibles as Family Record Keepers</a:t>
          </a:r>
        </a:p>
      </dgm:t>
    </dgm:pt>
    <dgm:pt modelId="{B7FC7F9B-1F34-47AD-B2A5-ACFC7622C654}" type="parTrans" cxnId="{45D4BF7D-35E8-46CA-BDAD-0AD236C36A24}">
      <dgm:prSet/>
      <dgm:spPr/>
      <dgm:t>
        <a:bodyPr/>
        <a:lstStyle/>
        <a:p>
          <a:endParaRPr lang="en-US"/>
        </a:p>
      </dgm:t>
    </dgm:pt>
    <dgm:pt modelId="{986FC6B6-29D8-4050-9E1F-DB096FD5D19B}" type="sibTrans" cxnId="{45D4BF7D-35E8-46CA-BDAD-0AD236C36A24}">
      <dgm:prSet/>
      <dgm:spPr/>
      <dgm:t>
        <a:bodyPr/>
        <a:lstStyle/>
        <a:p>
          <a:endParaRPr lang="en-US"/>
        </a:p>
      </dgm:t>
    </dgm:pt>
    <dgm:pt modelId="{D09D8E85-4AB9-4DFE-9901-1194E37928A6}">
      <dgm:prSet/>
      <dgm:spPr/>
      <dgm:t>
        <a:bodyPr/>
        <a:lstStyle/>
        <a:p>
          <a:pPr>
            <a:lnSpc>
              <a:spcPct val="100000"/>
            </a:lnSpc>
          </a:pPr>
          <a:r>
            <a:rPr lang="en-US"/>
            <a:t>Personal Correspondence</a:t>
          </a:r>
        </a:p>
      </dgm:t>
    </dgm:pt>
    <dgm:pt modelId="{2553DB35-F7DC-48E4-9CA9-7040E035E6C1}" type="parTrans" cxnId="{9C09865D-E31A-47DB-9EE0-18F569FDA890}">
      <dgm:prSet/>
      <dgm:spPr/>
      <dgm:t>
        <a:bodyPr/>
        <a:lstStyle/>
        <a:p>
          <a:endParaRPr lang="en-US"/>
        </a:p>
      </dgm:t>
    </dgm:pt>
    <dgm:pt modelId="{D86969F1-6960-4EF8-97E5-6C9663FBFC86}" type="sibTrans" cxnId="{9C09865D-E31A-47DB-9EE0-18F569FDA890}">
      <dgm:prSet/>
      <dgm:spPr/>
      <dgm:t>
        <a:bodyPr/>
        <a:lstStyle/>
        <a:p>
          <a:endParaRPr lang="en-US"/>
        </a:p>
      </dgm:t>
    </dgm:pt>
    <dgm:pt modelId="{F71E518A-4622-49D1-9F65-F5012B5B5424}">
      <dgm:prSet/>
      <dgm:spPr/>
      <dgm:t>
        <a:bodyPr/>
        <a:lstStyle/>
        <a:p>
          <a:pPr>
            <a:lnSpc>
              <a:spcPct val="100000"/>
            </a:lnSpc>
          </a:pPr>
          <a:r>
            <a:rPr lang="en-US" dirty="0"/>
            <a:t>Photographs</a:t>
          </a:r>
        </a:p>
      </dgm:t>
    </dgm:pt>
    <dgm:pt modelId="{CE49F86A-4890-4617-9128-28DFAD3054BC}" type="parTrans" cxnId="{236FB144-9B95-478F-A017-868763A15ED3}">
      <dgm:prSet/>
      <dgm:spPr/>
      <dgm:t>
        <a:bodyPr/>
        <a:lstStyle/>
        <a:p>
          <a:endParaRPr lang="en-US"/>
        </a:p>
      </dgm:t>
    </dgm:pt>
    <dgm:pt modelId="{6604DE85-D8D0-4B28-81EE-C0E20551B5BA}" type="sibTrans" cxnId="{236FB144-9B95-478F-A017-868763A15ED3}">
      <dgm:prSet/>
      <dgm:spPr/>
      <dgm:t>
        <a:bodyPr/>
        <a:lstStyle/>
        <a:p>
          <a:endParaRPr lang="en-US"/>
        </a:p>
      </dgm:t>
    </dgm:pt>
    <dgm:pt modelId="{29D0959A-D1BD-457A-9B2A-D7FAA9609C3D}">
      <dgm:prSet/>
      <dgm:spPr/>
      <dgm:t>
        <a:bodyPr/>
        <a:lstStyle/>
        <a:p>
          <a:pPr>
            <a:lnSpc>
              <a:spcPct val="100000"/>
            </a:lnSpc>
          </a:pPr>
          <a:r>
            <a:rPr lang="en-US"/>
            <a:t>Diaries and Journals</a:t>
          </a:r>
        </a:p>
      </dgm:t>
    </dgm:pt>
    <dgm:pt modelId="{6E32BC13-5471-4FFC-A44A-F7454B1AAB71}" type="parTrans" cxnId="{E1B1126D-909D-408B-8800-DC151074CBA7}">
      <dgm:prSet/>
      <dgm:spPr/>
      <dgm:t>
        <a:bodyPr/>
        <a:lstStyle/>
        <a:p>
          <a:endParaRPr lang="en-US"/>
        </a:p>
      </dgm:t>
    </dgm:pt>
    <dgm:pt modelId="{D4580F6E-8511-45DD-9112-000316B4E54F}" type="sibTrans" cxnId="{E1B1126D-909D-408B-8800-DC151074CBA7}">
      <dgm:prSet/>
      <dgm:spPr/>
      <dgm:t>
        <a:bodyPr/>
        <a:lstStyle/>
        <a:p>
          <a:endParaRPr lang="en-US"/>
        </a:p>
      </dgm:t>
    </dgm:pt>
    <dgm:pt modelId="{3BFAA64B-4544-49E3-98D9-37752746C9DA}">
      <dgm:prSet/>
      <dgm:spPr/>
      <dgm:t>
        <a:bodyPr/>
        <a:lstStyle/>
        <a:p>
          <a:pPr>
            <a:lnSpc>
              <a:spcPct val="100000"/>
            </a:lnSpc>
          </a:pPr>
          <a:r>
            <a:rPr lang="en-US" dirty="0"/>
            <a:t>Newspaper Articles and Obituaries</a:t>
          </a:r>
        </a:p>
      </dgm:t>
    </dgm:pt>
    <dgm:pt modelId="{8820461E-8BF4-4224-AED2-E16B6E61D886}" type="parTrans" cxnId="{DEF73F4C-275D-4BE5-B1BE-062CEF2B40B7}">
      <dgm:prSet/>
      <dgm:spPr/>
      <dgm:t>
        <a:bodyPr/>
        <a:lstStyle/>
        <a:p>
          <a:endParaRPr lang="en-US"/>
        </a:p>
      </dgm:t>
    </dgm:pt>
    <dgm:pt modelId="{6906CB02-05F5-4A3A-AFED-39598EF2870A}" type="sibTrans" cxnId="{DEF73F4C-275D-4BE5-B1BE-062CEF2B40B7}">
      <dgm:prSet/>
      <dgm:spPr/>
      <dgm:t>
        <a:bodyPr/>
        <a:lstStyle/>
        <a:p>
          <a:endParaRPr lang="en-US"/>
        </a:p>
      </dgm:t>
    </dgm:pt>
    <dgm:pt modelId="{3F48B89E-140E-494A-AC72-836BB48B5F00}">
      <dgm:prSet/>
      <dgm:spPr/>
      <dgm:t>
        <a:bodyPr/>
        <a:lstStyle/>
        <a:p>
          <a:pPr>
            <a:lnSpc>
              <a:spcPct val="100000"/>
            </a:lnSpc>
          </a:pPr>
          <a:r>
            <a:rPr lang="en-US"/>
            <a:t>Certificates for Vital Events</a:t>
          </a:r>
        </a:p>
      </dgm:t>
    </dgm:pt>
    <dgm:pt modelId="{F29BFE10-D3DF-4980-AA3F-99C59491337D}" type="parTrans" cxnId="{23F843AB-F9F4-4E6B-B3BC-15BEBCB7F1CB}">
      <dgm:prSet/>
      <dgm:spPr/>
      <dgm:t>
        <a:bodyPr/>
        <a:lstStyle/>
        <a:p>
          <a:endParaRPr lang="en-US"/>
        </a:p>
      </dgm:t>
    </dgm:pt>
    <dgm:pt modelId="{B50C915E-B604-4731-AC56-D6E253225C50}" type="sibTrans" cxnId="{23F843AB-F9F4-4E6B-B3BC-15BEBCB7F1CB}">
      <dgm:prSet/>
      <dgm:spPr/>
      <dgm:t>
        <a:bodyPr/>
        <a:lstStyle/>
        <a:p>
          <a:endParaRPr lang="en-US"/>
        </a:p>
      </dgm:t>
    </dgm:pt>
    <dgm:pt modelId="{3B0C570F-3A93-421E-AF8C-5CEC61F6C582}">
      <dgm:prSet/>
      <dgm:spPr/>
      <dgm:t>
        <a:bodyPr/>
        <a:lstStyle/>
        <a:p>
          <a:pPr>
            <a:lnSpc>
              <a:spcPct val="100000"/>
            </a:lnSpc>
          </a:pPr>
          <a:r>
            <a:rPr lang="en-US"/>
            <a:t>Other Informative Documents</a:t>
          </a:r>
        </a:p>
      </dgm:t>
    </dgm:pt>
    <dgm:pt modelId="{6B4D8D5A-2434-4AA5-8DC2-282BDCA5B4AE}" type="parTrans" cxnId="{AC6A0578-3490-4341-A9FB-F101619DE997}">
      <dgm:prSet/>
      <dgm:spPr/>
      <dgm:t>
        <a:bodyPr/>
        <a:lstStyle/>
        <a:p>
          <a:endParaRPr lang="en-US"/>
        </a:p>
      </dgm:t>
    </dgm:pt>
    <dgm:pt modelId="{D8FBB7A5-151D-4DF8-99EE-39502B76C076}" type="sibTrans" cxnId="{AC6A0578-3490-4341-A9FB-F101619DE997}">
      <dgm:prSet/>
      <dgm:spPr/>
      <dgm:t>
        <a:bodyPr/>
        <a:lstStyle/>
        <a:p>
          <a:endParaRPr lang="en-US"/>
        </a:p>
      </dgm:t>
    </dgm:pt>
    <dgm:pt modelId="{A32EC016-3349-4E7A-AA2D-7961B331FED9}" type="pres">
      <dgm:prSet presAssocID="{EB15462A-3DEF-436D-B168-1B46FEF53ACE}" presName="root" presStyleCnt="0">
        <dgm:presLayoutVars>
          <dgm:dir/>
          <dgm:resizeHandles val="exact"/>
        </dgm:presLayoutVars>
      </dgm:prSet>
      <dgm:spPr/>
    </dgm:pt>
    <dgm:pt modelId="{7249AF30-752A-4DBA-82D2-59CEAC5D96F2}" type="pres">
      <dgm:prSet presAssocID="{80726E7B-8E09-4835-B8E9-864895605A2F}" presName="compNode" presStyleCnt="0"/>
      <dgm:spPr/>
    </dgm:pt>
    <dgm:pt modelId="{EEB5C5FC-B483-446B-AD71-DE027F927C2D}" type="pres">
      <dgm:prSet presAssocID="{80726E7B-8E09-4835-B8E9-864895605A2F}" presName="bgRect" presStyleLbl="bgShp" presStyleIdx="0" presStyleCnt="7"/>
      <dgm:spPr/>
    </dgm:pt>
    <dgm:pt modelId="{2CC76AC9-A4A2-4EE6-8FA7-917C01598F1E}" type="pres">
      <dgm:prSet presAssocID="{80726E7B-8E09-4835-B8E9-864895605A2F}"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edding Rings"/>
        </a:ext>
      </dgm:extLst>
    </dgm:pt>
    <dgm:pt modelId="{EE234E2A-B0F5-4B35-902C-33ACBC10C9CF}" type="pres">
      <dgm:prSet presAssocID="{80726E7B-8E09-4835-B8E9-864895605A2F}" presName="spaceRect" presStyleCnt="0"/>
      <dgm:spPr/>
    </dgm:pt>
    <dgm:pt modelId="{660BBAFD-A818-491D-B73F-DC45D41F35A5}" type="pres">
      <dgm:prSet presAssocID="{80726E7B-8E09-4835-B8E9-864895605A2F}" presName="parTx" presStyleLbl="revTx" presStyleIdx="0" presStyleCnt="7">
        <dgm:presLayoutVars>
          <dgm:chMax val="0"/>
          <dgm:chPref val="0"/>
        </dgm:presLayoutVars>
      </dgm:prSet>
      <dgm:spPr/>
    </dgm:pt>
    <dgm:pt modelId="{00681509-31C2-4D29-A165-64F4DF1E8A6C}" type="pres">
      <dgm:prSet presAssocID="{986FC6B6-29D8-4050-9E1F-DB096FD5D19B}" presName="sibTrans" presStyleCnt="0"/>
      <dgm:spPr/>
    </dgm:pt>
    <dgm:pt modelId="{6A3D3A8D-73BE-4482-ACEE-3F451A8179ED}" type="pres">
      <dgm:prSet presAssocID="{D09D8E85-4AB9-4DFE-9901-1194E37928A6}" presName="compNode" presStyleCnt="0"/>
      <dgm:spPr/>
    </dgm:pt>
    <dgm:pt modelId="{96E6110C-811E-4E43-A4B3-964A870A9E11}" type="pres">
      <dgm:prSet presAssocID="{D09D8E85-4AB9-4DFE-9901-1194E37928A6}" presName="bgRect" presStyleLbl="bgShp" presStyleIdx="1" presStyleCnt="7"/>
      <dgm:spPr/>
    </dgm:pt>
    <dgm:pt modelId="{0623B316-D567-4B27-BD06-9112A9215183}" type="pres">
      <dgm:prSet presAssocID="{D09D8E85-4AB9-4DFE-9901-1194E37928A6}"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nvelope"/>
        </a:ext>
      </dgm:extLst>
    </dgm:pt>
    <dgm:pt modelId="{99C15E76-650B-4DB1-80EF-E012516EAA2B}" type="pres">
      <dgm:prSet presAssocID="{D09D8E85-4AB9-4DFE-9901-1194E37928A6}" presName="spaceRect" presStyleCnt="0"/>
      <dgm:spPr/>
    </dgm:pt>
    <dgm:pt modelId="{3F1ADD49-CAC6-4066-B528-369737279B40}" type="pres">
      <dgm:prSet presAssocID="{D09D8E85-4AB9-4DFE-9901-1194E37928A6}" presName="parTx" presStyleLbl="revTx" presStyleIdx="1" presStyleCnt="7">
        <dgm:presLayoutVars>
          <dgm:chMax val="0"/>
          <dgm:chPref val="0"/>
        </dgm:presLayoutVars>
      </dgm:prSet>
      <dgm:spPr/>
    </dgm:pt>
    <dgm:pt modelId="{E7D273BB-7958-4622-B0DF-06737E0BB1BA}" type="pres">
      <dgm:prSet presAssocID="{D86969F1-6960-4EF8-97E5-6C9663FBFC86}" presName="sibTrans" presStyleCnt="0"/>
      <dgm:spPr/>
    </dgm:pt>
    <dgm:pt modelId="{2FD7A421-C9E2-4744-95E2-839C1DD25677}" type="pres">
      <dgm:prSet presAssocID="{F71E518A-4622-49D1-9F65-F5012B5B5424}" presName="compNode" presStyleCnt="0"/>
      <dgm:spPr/>
    </dgm:pt>
    <dgm:pt modelId="{24743A31-079E-499F-AC77-3881BC36A0C8}" type="pres">
      <dgm:prSet presAssocID="{F71E518A-4622-49D1-9F65-F5012B5B5424}" presName="bgRect" presStyleLbl="bgShp" presStyleIdx="2" presStyleCnt="7"/>
      <dgm:spPr/>
    </dgm:pt>
    <dgm:pt modelId="{086D158F-3292-4AFC-BCA7-1653D513B25F}" type="pres">
      <dgm:prSet presAssocID="{F71E518A-4622-49D1-9F65-F5012B5B5424}"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amera"/>
        </a:ext>
      </dgm:extLst>
    </dgm:pt>
    <dgm:pt modelId="{3A318ED6-2701-4B6F-8EB4-6BD3116CA204}" type="pres">
      <dgm:prSet presAssocID="{F71E518A-4622-49D1-9F65-F5012B5B5424}" presName="spaceRect" presStyleCnt="0"/>
      <dgm:spPr/>
    </dgm:pt>
    <dgm:pt modelId="{AB1F833E-444C-400A-988E-1CF919145A5A}" type="pres">
      <dgm:prSet presAssocID="{F71E518A-4622-49D1-9F65-F5012B5B5424}" presName="parTx" presStyleLbl="revTx" presStyleIdx="2" presStyleCnt="7">
        <dgm:presLayoutVars>
          <dgm:chMax val="0"/>
          <dgm:chPref val="0"/>
        </dgm:presLayoutVars>
      </dgm:prSet>
      <dgm:spPr/>
    </dgm:pt>
    <dgm:pt modelId="{6A59FC9F-03E8-4C7C-B1F4-0DAAB6E02DF7}" type="pres">
      <dgm:prSet presAssocID="{6604DE85-D8D0-4B28-81EE-C0E20551B5BA}" presName="sibTrans" presStyleCnt="0"/>
      <dgm:spPr/>
    </dgm:pt>
    <dgm:pt modelId="{F58DD949-F31E-457C-AF2B-6D1491E091E3}" type="pres">
      <dgm:prSet presAssocID="{29D0959A-D1BD-457A-9B2A-D7FAA9609C3D}" presName="compNode" presStyleCnt="0"/>
      <dgm:spPr/>
    </dgm:pt>
    <dgm:pt modelId="{5B077FF3-F19E-403F-BC7E-94CC72140738}" type="pres">
      <dgm:prSet presAssocID="{29D0959A-D1BD-457A-9B2A-D7FAA9609C3D}" presName="bgRect" presStyleLbl="bgShp" presStyleIdx="3" presStyleCnt="7"/>
      <dgm:spPr/>
    </dgm:pt>
    <dgm:pt modelId="{6AB793B8-782E-456F-9CBF-9B02719BF617}" type="pres">
      <dgm:prSet presAssocID="{29D0959A-D1BD-457A-9B2A-D7FAA9609C3D}"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ooks"/>
        </a:ext>
      </dgm:extLst>
    </dgm:pt>
    <dgm:pt modelId="{D4350010-1F38-40D4-B48F-2C2780294918}" type="pres">
      <dgm:prSet presAssocID="{29D0959A-D1BD-457A-9B2A-D7FAA9609C3D}" presName="spaceRect" presStyleCnt="0"/>
      <dgm:spPr/>
    </dgm:pt>
    <dgm:pt modelId="{271E5E91-5FD0-46A4-8DEB-1C63C805150C}" type="pres">
      <dgm:prSet presAssocID="{29D0959A-D1BD-457A-9B2A-D7FAA9609C3D}" presName="parTx" presStyleLbl="revTx" presStyleIdx="3" presStyleCnt="7">
        <dgm:presLayoutVars>
          <dgm:chMax val="0"/>
          <dgm:chPref val="0"/>
        </dgm:presLayoutVars>
      </dgm:prSet>
      <dgm:spPr/>
    </dgm:pt>
    <dgm:pt modelId="{B753E59C-1B04-4302-9445-BBB6795BE302}" type="pres">
      <dgm:prSet presAssocID="{D4580F6E-8511-45DD-9112-000316B4E54F}" presName="sibTrans" presStyleCnt="0"/>
      <dgm:spPr/>
    </dgm:pt>
    <dgm:pt modelId="{B84AAA69-8BBF-405F-889A-AD5CB428238C}" type="pres">
      <dgm:prSet presAssocID="{3BFAA64B-4544-49E3-98D9-37752746C9DA}" presName="compNode" presStyleCnt="0"/>
      <dgm:spPr/>
    </dgm:pt>
    <dgm:pt modelId="{D62AFC10-CC17-40F4-85E3-75B38E2522BF}" type="pres">
      <dgm:prSet presAssocID="{3BFAA64B-4544-49E3-98D9-37752746C9DA}" presName="bgRect" presStyleLbl="bgShp" presStyleIdx="4" presStyleCnt="7"/>
      <dgm:spPr/>
    </dgm:pt>
    <dgm:pt modelId="{6753913D-98FA-4BCA-BA5B-C5FEC0422037}" type="pres">
      <dgm:prSet presAssocID="{3BFAA64B-4544-49E3-98D9-37752746C9DA}"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Newspaper"/>
        </a:ext>
      </dgm:extLst>
    </dgm:pt>
    <dgm:pt modelId="{DF102864-740B-4059-8B2F-70BC6633EA04}" type="pres">
      <dgm:prSet presAssocID="{3BFAA64B-4544-49E3-98D9-37752746C9DA}" presName="spaceRect" presStyleCnt="0"/>
      <dgm:spPr/>
    </dgm:pt>
    <dgm:pt modelId="{A9D3202B-3F78-4232-A576-A619CB87B8C3}" type="pres">
      <dgm:prSet presAssocID="{3BFAA64B-4544-49E3-98D9-37752746C9DA}" presName="parTx" presStyleLbl="revTx" presStyleIdx="4" presStyleCnt="7">
        <dgm:presLayoutVars>
          <dgm:chMax val="0"/>
          <dgm:chPref val="0"/>
        </dgm:presLayoutVars>
      </dgm:prSet>
      <dgm:spPr/>
    </dgm:pt>
    <dgm:pt modelId="{126D6EC6-6C34-4C0A-84D1-36AFFA819EBF}" type="pres">
      <dgm:prSet presAssocID="{6906CB02-05F5-4A3A-AFED-39598EF2870A}" presName="sibTrans" presStyleCnt="0"/>
      <dgm:spPr/>
    </dgm:pt>
    <dgm:pt modelId="{3352827D-4F23-4D88-BB86-747AC57E8DA0}" type="pres">
      <dgm:prSet presAssocID="{3F48B89E-140E-494A-AC72-836BB48B5F00}" presName="compNode" presStyleCnt="0"/>
      <dgm:spPr/>
    </dgm:pt>
    <dgm:pt modelId="{6A56E7DD-AB96-4578-81B7-1AF372828D7C}" type="pres">
      <dgm:prSet presAssocID="{3F48B89E-140E-494A-AC72-836BB48B5F00}" presName="bgRect" presStyleLbl="bgShp" presStyleIdx="5" presStyleCnt="7"/>
      <dgm:spPr/>
    </dgm:pt>
    <dgm:pt modelId="{C4F320CB-572B-4994-B62F-F4012BD2FAAF}" type="pres">
      <dgm:prSet presAssocID="{3F48B89E-140E-494A-AC72-836BB48B5F00}"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Ribbon"/>
        </a:ext>
      </dgm:extLst>
    </dgm:pt>
    <dgm:pt modelId="{5D79A5C7-508F-4ACE-BBA2-F50E5A125E06}" type="pres">
      <dgm:prSet presAssocID="{3F48B89E-140E-494A-AC72-836BB48B5F00}" presName="spaceRect" presStyleCnt="0"/>
      <dgm:spPr/>
    </dgm:pt>
    <dgm:pt modelId="{252A8F02-E5A9-4960-9936-A0D1CD7407CC}" type="pres">
      <dgm:prSet presAssocID="{3F48B89E-140E-494A-AC72-836BB48B5F00}" presName="parTx" presStyleLbl="revTx" presStyleIdx="5" presStyleCnt="7">
        <dgm:presLayoutVars>
          <dgm:chMax val="0"/>
          <dgm:chPref val="0"/>
        </dgm:presLayoutVars>
      </dgm:prSet>
      <dgm:spPr/>
    </dgm:pt>
    <dgm:pt modelId="{5E921A29-C778-4FA4-B2BC-7F53CBD379DD}" type="pres">
      <dgm:prSet presAssocID="{B50C915E-B604-4731-AC56-D6E253225C50}" presName="sibTrans" presStyleCnt="0"/>
      <dgm:spPr/>
    </dgm:pt>
    <dgm:pt modelId="{C4484563-81BE-41CE-817C-8F77A6C3DB20}" type="pres">
      <dgm:prSet presAssocID="{3B0C570F-3A93-421E-AF8C-5CEC61F6C582}" presName="compNode" presStyleCnt="0"/>
      <dgm:spPr/>
    </dgm:pt>
    <dgm:pt modelId="{E1DF4562-4A8F-4091-BF80-698CE64B1B51}" type="pres">
      <dgm:prSet presAssocID="{3B0C570F-3A93-421E-AF8C-5CEC61F6C582}" presName="bgRect" presStyleLbl="bgShp" presStyleIdx="6" presStyleCnt="7"/>
      <dgm:spPr/>
    </dgm:pt>
    <dgm:pt modelId="{BC7E7574-1A1D-488C-875A-8A14D3AF2B7E}" type="pres">
      <dgm:prSet presAssocID="{3B0C570F-3A93-421E-AF8C-5CEC61F6C582}"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Document"/>
        </a:ext>
      </dgm:extLst>
    </dgm:pt>
    <dgm:pt modelId="{D5BC656D-0C49-4DF7-A603-C8ECF1186E45}" type="pres">
      <dgm:prSet presAssocID="{3B0C570F-3A93-421E-AF8C-5CEC61F6C582}" presName="spaceRect" presStyleCnt="0"/>
      <dgm:spPr/>
    </dgm:pt>
    <dgm:pt modelId="{70920E0A-C49F-4E90-B183-AE590AA1ECC0}" type="pres">
      <dgm:prSet presAssocID="{3B0C570F-3A93-421E-AF8C-5CEC61F6C582}" presName="parTx" presStyleLbl="revTx" presStyleIdx="6" presStyleCnt="7">
        <dgm:presLayoutVars>
          <dgm:chMax val="0"/>
          <dgm:chPref val="0"/>
        </dgm:presLayoutVars>
      </dgm:prSet>
      <dgm:spPr/>
    </dgm:pt>
  </dgm:ptLst>
  <dgm:cxnLst>
    <dgm:cxn modelId="{15D34405-ADF9-4551-BC95-887A91981744}" type="presOf" srcId="{EB15462A-3DEF-436D-B168-1B46FEF53ACE}" destId="{A32EC016-3349-4E7A-AA2D-7961B331FED9}" srcOrd="0" destOrd="0" presId="urn:microsoft.com/office/officeart/2018/2/layout/IconVerticalSolidList"/>
    <dgm:cxn modelId="{4A36BA17-34E9-4280-9E20-993A6616B270}" type="presOf" srcId="{3B0C570F-3A93-421E-AF8C-5CEC61F6C582}" destId="{70920E0A-C49F-4E90-B183-AE590AA1ECC0}" srcOrd="0" destOrd="0" presId="urn:microsoft.com/office/officeart/2018/2/layout/IconVerticalSolidList"/>
    <dgm:cxn modelId="{9C09865D-E31A-47DB-9EE0-18F569FDA890}" srcId="{EB15462A-3DEF-436D-B168-1B46FEF53ACE}" destId="{D09D8E85-4AB9-4DFE-9901-1194E37928A6}" srcOrd="1" destOrd="0" parTransId="{2553DB35-F7DC-48E4-9CA9-7040E035E6C1}" sibTransId="{D86969F1-6960-4EF8-97E5-6C9663FBFC86}"/>
    <dgm:cxn modelId="{EDF48D60-F24A-40CE-8C87-D3826AE22C52}" type="presOf" srcId="{F71E518A-4622-49D1-9F65-F5012B5B5424}" destId="{AB1F833E-444C-400A-988E-1CF919145A5A}" srcOrd="0" destOrd="0" presId="urn:microsoft.com/office/officeart/2018/2/layout/IconVerticalSolidList"/>
    <dgm:cxn modelId="{236FB144-9B95-478F-A017-868763A15ED3}" srcId="{EB15462A-3DEF-436D-B168-1B46FEF53ACE}" destId="{F71E518A-4622-49D1-9F65-F5012B5B5424}" srcOrd="2" destOrd="0" parTransId="{CE49F86A-4890-4617-9128-28DFAD3054BC}" sibTransId="{6604DE85-D8D0-4B28-81EE-C0E20551B5BA}"/>
    <dgm:cxn modelId="{DEF73F4C-275D-4BE5-B1BE-062CEF2B40B7}" srcId="{EB15462A-3DEF-436D-B168-1B46FEF53ACE}" destId="{3BFAA64B-4544-49E3-98D9-37752746C9DA}" srcOrd="4" destOrd="0" parTransId="{8820461E-8BF4-4224-AED2-E16B6E61D886}" sibTransId="{6906CB02-05F5-4A3A-AFED-39598EF2870A}"/>
    <dgm:cxn modelId="{E1B1126D-909D-408B-8800-DC151074CBA7}" srcId="{EB15462A-3DEF-436D-B168-1B46FEF53ACE}" destId="{29D0959A-D1BD-457A-9B2A-D7FAA9609C3D}" srcOrd="3" destOrd="0" parTransId="{6E32BC13-5471-4FFC-A44A-F7454B1AAB71}" sibTransId="{D4580F6E-8511-45DD-9112-000316B4E54F}"/>
    <dgm:cxn modelId="{6F1BC671-B0F5-4678-ADCD-FE93B0F0CE94}" type="presOf" srcId="{D09D8E85-4AB9-4DFE-9901-1194E37928A6}" destId="{3F1ADD49-CAC6-4066-B528-369737279B40}" srcOrd="0" destOrd="0" presId="urn:microsoft.com/office/officeart/2018/2/layout/IconVerticalSolidList"/>
    <dgm:cxn modelId="{E9FE5272-C734-46C3-BEE7-E9DE7F43DF25}" type="presOf" srcId="{80726E7B-8E09-4835-B8E9-864895605A2F}" destId="{660BBAFD-A818-491D-B73F-DC45D41F35A5}" srcOrd="0" destOrd="0" presId="urn:microsoft.com/office/officeart/2018/2/layout/IconVerticalSolidList"/>
    <dgm:cxn modelId="{AC6A0578-3490-4341-A9FB-F101619DE997}" srcId="{EB15462A-3DEF-436D-B168-1B46FEF53ACE}" destId="{3B0C570F-3A93-421E-AF8C-5CEC61F6C582}" srcOrd="6" destOrd="0" parTransId="{6B4D8D5A-2434-4AA5-8DC2-282BDCA5B4AE}" sibTransId="{D8FBB7A5-151D-4DF8-99EE-39502B76C076}"/>
    <dgm:cxn modelId="{45D4BF7D-35E8-46CA-BDAD-0AD236C36A24}" srcId="{EB15462A-3DEF-436D-B168-1B46FEF53ACE}" destId="{80726E7B-8E09-4835-B8E9-864895605A2F}" srcOrd="0" destOrd="0" parTransId="{B7FC7F9B-1F34-47AD-B2A5-ACFC7622C654}" sibTransId="{986FC6B6-29D8-4050-9E1F-DB096FD5D19B}"/>
    <dgm:cxn modelId="{0A29A28A-5CDF-4C8C-AEE2-25B5ACEEB47F}" type="presOf" srcId="{29D0959A-D1BD-457A-9B2A-D7FAA9609C3D}" destId="{271E5E91-5FD0-46A4-8DEB-1C63C805150C}" srcOrd="0" destOrd="0" presId="urn:microsoft.com/office/officeart/2018/2/layout/IconVerticalSolidList"/>
    <dgm:cxn modelId="{1B38BF90-FA63-4680-A86F-3F63434C8A1A}" type="presOf" srcId="{3F48B89E-140E-494A-AC72-836BB48B5F00}" destId="{252A8F02-E5A9-4960-9936-A0D1CD7407CC}" srcOrd="0" destOrd="0" presId="urn:microsoft.com/office/officeart/2018/2/layout/IconVerticalSolidList"/>
    <dgm:cxn modelId="{23F843AB-F9F4-4E6B-B3BC-15BEBCB7F1CB}" srcId="{EB15462A-3DEF-436D-B168-1B46FEF53ACE}" destId="{3F48B89E-140E-494A-AC72-836BB48B5F00}" srcOrd="5" destOrd="0" parTransId="{F29BFE10-D3DF-4980-AA3F-99C59491337D}" sibTransId="{B50C915E-B604-4731-AC56-D6E253225C50}"/>
    <dgm:cxn modelId="{21EF63E8-C956-4906-9021-98DB26E490CD}" type="presOf" srcId="{3BFAA64B-4544-49E3-98D9-37752746C9DA}" destId="{A9D3202B-3F78-4232-A576-A619CB87B8C3}" srcOrd="0" destOrd="0" presId="urn:microsoft.com/office/officeart/2018/2/layout/IconVerticalSolidList"/>
    <dgm:cxn modelId="{C739C8FC-0E9C-4C0C-B344-D7CC069899B9}" type="presParOf" srcId="{A32EC016-3349-4E7A-AA2D-7961B331FED9}" destId="{7249AF30-752A-4DBA-82D2-59CEAC5D96F2}" srcOrd="0" destOrd="0" presId="urn:microsoft.com/office/officeart/2018/2/layout/IconVerticalSolidList"/>
    <dgm:cxn modelId="{57502FBE-35C4-42F5-9AC2-63C8DC90C1BA}" type="presParOf" srcId="{7249AF30-752A-4DBA-82D2-59CEAC5D96F2}" destId="{EEB5C5FC-B483-446B-AD71-DE027F927C2D}" srcOrd="0" destOrd="0" presId="urn:microsoft.com/office/officeart/2018/2/layout/IconVerticalSolidList"/>
    <dgm:cxn modelId="{3C3AA355-90C4-4A5A-946A-5329D3C3FF6B}" type="presParOf" srcId="{7249AF30-752A-4DBA-82D2-59CEAC5D96F2}" destId="{2CC76AC9-A4A2-4EE6-8FA7-917C01598F1E}" srcOrd="1" destOrd="0" presId="urn:microsoft.com/office/officeart/2018/2/layout/IconVerticalSolidList"/>
    <dgm:cxn modelId="{786E1AD7-3CF4-48DF-9498-EEECEA505AF0}" type="presParOf" srcId="{7249AF30-752A-4DBA-82D2-59CEAC5D96F2}" destId="{EE234E2A-B0F5-4B35-902C-33ACBC10C9CF}" srcOrd="2" destOrd="0" presId="urn:microsoft.com/office/officeart/2018/2/layout/IconVerticalSolidList"/>
    <dgm:cxn modelId="{1E1C8B8A-7399-4FAC-93BC-24B9D1A59AD9}" type="presParOf" srcId="{7249AF30-752A-4DBA-82D2-59CEAC5D96F2}" destId="{660BBAFD-A818-491D-B73F-DC45D41F35A5}" srcOrd="3" destOrd="0" presId="urn:microsoft.com/office/officeart/2018/2/layout/IconVerticalSolidList"/>
    <dgm:cxn modelId="{089C6B20-0079-4E18-9C6A-BF84160C307A}" type="presParOf" srcId="{A32EC016-3349-4E7A-AA2D-7961B331FED9}" destId="{00681509-31C2-4D29-A165-64F4DF1E8A6C}" srcOrd="1" destOrd="0" presId="urn:microsoft.com/office/officeart/2018/2/layout/IconVerticalSolidList"/>
    <dgm:cxn modelId="{22E16F48-82C5-4CE7-8767-F1CF979B13AD}" type="presParOf" srcId="{A32EC016-3349-4E7A-AA2D-7961B331FED9}" destId="{6A3D3A8D-73BE-4482-ACEE-3F451A8179ED}" srcOrd="2" destOrd="0" presId="urn:microsoft.com/office/officeart/2018/2/layout/IconVerticalSolidList"/>
    <dgm:cxn modelId="{2477C417-B9AB-470A-815B-D205543D4CEB}" type="presParOf" srcId="{6A3D3A8D-73BE-4482-ACEE-3F451A8179ED}" destId="{96E6110C-811E-4E43-A4B3-964A870A9E11}" srcOrd="0" destOrd="0" presId="urn:microsoft.com/office/officeart/2018/2/layout/IconVerticalSolidList"/>
    <dgm:cxn modelId="{15D200B7-BA08-4246-A775-69D09ABCE7B7}" type="presParOf" srcId="{6A3D3A8D-73BE-4482-ACEE-3F451A8179ED}" destId="{0623B316-D567-4B27-BD06-9112A9215183}" srcOrd="1" destOrd="0" presId="urn:microsoft.com/office/officeart/2018/2/layout/IconVerticalSolidList"/>
    <dgm:cxn modelId="{417210CF-2025-43A8-8C4C-6B98C7D3E4DA}" type="presParOf" srcId="{6A3D3A8D-73BE-4482-ACEE-3F451A8179ED}" destId="{99C15E76-650B-4DB1-80EF-E012516EAA2B}" srcOrd="2" destOrd="0" presId="urn:microsoft.com/office/officeart/2018/2/layout/IconVerticalSolidList"/>
    <dgm:cxn modelId="{EAC4C171-DD09-4175-86FB-A5366DD7BB7D}" type="presParOf" srcId="{6A3D3A8D-73BE-4482-ACEE-3F451A8179ED}" destId="{3F1ADD49-CAC6-4066-B528-369737279B40}" srcOrd="3" destOrd="0" presId="urn:microsoft.com/office/officeart/2018/2/layout/IconVerticalSolidList"/>
    <dgm:cxn modelId="{7A5436A9-EE1D-46C8-82E6-190153971519}" type="presParOf" srcId="{A32EC016-3349-4E7A-AA2D-7961B331FED9}" destId="{E7D273BB-7958-4622-B0DF-06737E0BB1BA}" srcOrd="3" destOrd="0" presId="urn:microsoft.com/office/officeart/2018/2/layout/IconVerticalSolidList"/>
    <dgm:cxn modelId="{5974DFC0-6D5B-4D5C-9023-A92C91808663}" type="presParOf" srcId="{A32EC016-3349-4E7A-AA2D-7961B331FED9}" destId="{2FD7A421-C9E2-4744-95E2-839C1DD25677}" srcOrd="4" destOrd="0" presId="urn:microsoft.com/office/officeart/2018/2/layout/IconVerticalSolidList"/>
    <dgm:cxn modelId="{2FCD713D-3084-49BE-B919-34B6B274B08A}" type="presParOf" srcId="{2FD7A421-C9E2-4744-95E2-839C1DD25677}" destId="{24743A31-079E-499F-AC77-3881BC36A0C8}" srcOrd="0" destOrd="0" presId="urn:microsoft.com/office/officeart/2018/2/layout/IconVerticalSolidList"/>
    <dgm:cxn modelId="{162F50D6-D6C4-4356-9C50-968BA7137194}" type="presParOf" srcId="{2FD7A421-C9E2-4744-95E2-839C1DD25677}" destId="{086D158F-3292-4AFC-BCA7-1653D513B25F}" srcOrd="1" destOrd="0" presId="urn:microsoft.com/office/officeart/2018/2/layout/IconVerticalSolidList"/>
    <dgm:cxn modelId="{D503528E-5A37-428D-A52E-EDCC0CEE3204}" type="presParOf" srcId="{2FD7A421-C9E2-4744-95E2-839C1DD25677}" destId="{3A318ED6-2701-4B6F-8EB4-6BD3116CA204}" srcOrd="2" destOrd="0" presId="urn:microsoft.com/office/officeart/2018/2/layout/IconVerticalSolidList"/>
    <dgm:cxn modelId="{305E7B11-405B-41D9-B110-19A020E21B05}" type="presParOf" srcId="{2FD7A421-C9E2-4744-95E2-839C1DD25677}" destId="{AB1F833E-444C-400A-988E-1CF919145A5A}" srcOrd="3" destOrd="0" presId="urn:microsoft.com/office/officeart/2018/2/layout/IconVerticalSolidList"/>
    <dgm:cxn modelId="{27701DD9-5CD2-48DE-955C-D4BD63450202}" type="presParOf" srcId="{A32EC016-3349-4E7A-AA2D-7961B331FED9}" destId="{6A59FC9F-03E8-4C7C-B1F4-0DAAB6E02DF7}" srcOrd="5" destOrd="0" presId="urn:microsoft.com/office/officeart/2018/2/layout/IconVerticalSolidList"/>
    <dgm:cxn modelId="{582C89C0-C90A-478A-9806-82462F48B31E}" type="presParOf" srcId="{A32EC016-3349-4E7A-AA2D-7961B331FED9}" destId="{F58DD949-F31E-457C-AF2B-6D1491E091E3}" srcOrd="6" destOrd="0" presId="urn:microsoft.com/office/officeart/2018/2/layout/IconVerticalSolidList"/>
    <dgm:cxn modelId="{F92CE908-C5C1-41F2-B7D3-AEC6BC048505}" type="presParOf" srcId="{F58DD949-F31E-457C-AF2B-6D1491E091E3}" destId="{5B077FF3-F19E-403F-BC7E-94CC72140738}" srcOrd="0" destOrd="0" presId="urn:microsoft.com/office/officeart/2018/2/layout/IconVerticalSolidList"/>
    <dgm:cxn modelId="{E86144D3-FC30-41B8-AD9A-1328EFD3E71C}" type="presParOf" srcId="{F58DD949-F31E-457C-AF2B-6D1491E091E3}" destId="{6AB793B8-782E-456F-9CBF-9B02719BF617}" srcOrd="1" destOrd="0" presId="urn:microsoft.com/office/officeart/2018/2/layout/IconVerticalSolidList"/>
    <dgm:cxn modelId="{53E829AC-669C-41E4-A6FA-37CD21081481}" type="presParOf" srcId="{F58DD949-F31E-457C-AF2B-6D1491E091E3}" destId="{D4350010-1F38-40D4-B48F-2C2780294918}" srcOrd="2" destOrd="0" presId="urn:microsoft.com/office/officeart/2018/2/layout/IconVerticalSolidList"/>
    <dgm:cxn modelId="{B23A6A35-8A3F-4329-86B6-AD59AC6508AC}" type="presParOf" srcId="{F58DD949-F31E-457C-AF2B-6D1491E091E3}" destId="{271E5E91-5FD0-46A4-8DEB-1C63C805150C}" srcOrd="3" destOrd="0" presId="urn:microsoft.com/office/officeart/2018/2/layout/IconVerticalSolidList"/>
    <dgm:cxn modelId="{C2ACE9FB-4B40-42AD-9DEA-96181035FA18}" type="presParOf" srcId="{A32EC016-3349-4E7A-AA2D-7961B331FED9}" destId="{B753E59C-1B04-4302-9445-BBB6795BE302}" srcOrd="7" destOrd="0" presId="urn:microsoft.com/office/officeart/2018/2/layout/IconVerticalSolidList"/>
    <dgm:cxn modelId="{C44C166E-C447-4E81-8548-59788FF1941A}" type="presParOf" srcId="{A32EC016-3349-4E7A-AA2D-7961B331FED9}" destId="{B84AAA69-8BBF-405F-889A-AD5CB428238C}" srcOrd="8" destOrd="0" presId="urn:microsoft.com/office/officeart/2018/2/layout/IconVerticalSolidList"/>
    <dgm:cxn modelId="{74C68FFF-53A1-41EB-A06A-03FB0F4B4982}" type="presParOf" srcId="{B84AAA69-8BBF-405F-889A-AD5CB428238C}" destId="{D62AFC10-CC17-40F4-85E3-75B38E2522BF}" srcOrd="0" destOrd="0" presId="urn:microsoft.com/office/officeart/2018/2/layout/IconVerticalSolidList"/>
    <dgm:cxn modelId="{1BE56F55-4F09-4626-BE5C-FCE314C88713}" type="presParOf" srcId="{B84AAA69-8BBF-405F-889A-AD5CB428238C}" destId="{6753913D-98FA-4BCA-BA5B-C5FEC0422037}" srcOrd="1" destOrd="0" presId="urn:microsoft.com/office/officeart/2018/2/layout/IconVerticalSolidList"/>
    <dgm:cxn modelId="{74DEAD13-5AF7-4E4A-9F62-3C9438383D83}" type="presParOf" srcId="{B84AAA69-8BBF-405F-889A-AD5CB428238C}" destId="{DF102864-740B-4059-8B2F-70BC6633EA04}" srcOrd="2" destOrd="0" presId="urn:microsoft.com/office/officeart/2018/2/layout/IconVerticalSolidList"/>
    <dgm:cxn modelId="{04E193FC-1602-4DA8-97DD-FD774F007BBB}" type="presParOf" srcId="{B84AAA69-8BBF-405F-889A-AD5CB428238C}" destId="{A9D3202B-3F78-4232-A576-A619CB87B8C3}" srcOrd="3" destOrd="0" presId="urn:microsoft.com/office/officeart/2018/2/layout/IconVerticalSolidList"/>
    <dgm:cxn modelId="{F94D0FEB-6887-4B17-9CEF-7F1E442DC558}" type="presParOf" srcId="{A32EC016-3349-4E7A-AA2D-7961B331FED9}" destId="{126D6EC6-6C34-4C0A-84D1-36AFFA819EBF}" srcOrd="9" destOrd="0" presId="urn:microsoft.com/office/officeart/2018/2/layout/IconVerticalSolidList"/>
    <dgm:cxn modelId="{271FB68B-8D15-40A0-AB58-9BAD80E01EAB}" type="presParOf" srcId="{A32EC016-3349-4E7A-AA2D-7961B331FED9}" destId="{3352827D-4F23-4D88-BB86-747AC57E8DA0}" srcOrd="10" destOrd="0" presId="urn:microsoft.com/office/officeart/2018/2/layout/IconVerticalSolidList"/>
    <dgm:cxn modelId="{4C4BB68C-001E-4D15-827F-C309DF351171}" type="presParOf" srcId="{3352827D-4F23-4D88-BB86-747AC57E8DA0}" destId="{6A56E7DD-AB96-4578-81B7-1AF372828D7C}" srcOrd="0" destOrd="0" presId="urn:microsoft.com/office/officeart/2018/2/layout/IconVerticalSolidList"/>
    <dgm:cxn modelId="{C0649E4C-F00D-472A-8633-55495FE8DF3B}" type="presParOf" srcId="{3352827D-4F23-4D88-BB86-747AC57E8DA0}" destId="{C4F320CB-572B-4994-B62F-F4012BD2FAAF}" srcOrd="1" destOrd="0" presId="urn:microsoft.com/office/officeart/2018/2/layout/IconVerticalSolidList"/>
    <dgm:cxn modelId="{FCA84B1E-24C5-441C-837B-9211044BA1BD}" type="presParOf" srcId="{3352827D-4F23-4D88-BB86-747AC57E8DA0}" destId="{5D79A5C7-508F-4ACE-BBA2-F50E5A125E06}" srcOrd="2" destOrd="0" presId="urn:microsoft.com/office/officeart/2018/2/layout/IconVerticalSolidList"/>
    <dgm:cxn modelId="{FF85ED8E-E618-4FF7-9CB6-5714CED2471B}" type="presParOf" srcId="{3352827D-4F23-4D88-BB86-747AC57E8DA0}" destId="{252A8F02-E5A9-4960-9936-A0D1CD7407CC}" srcOrd="3" destOrd="0" presId="urn:microsoft.com/office/officeart/2018/2/layout/IconVerticalSolidList"/>
    <dgm:cxn modelId="{A4FF5E36-14FB-4EC2-8C63-5E0D9DEE96F5}" type="presParOf" srcId="{A32EC016-3349-4E7A-AA2D-7961B331FED9}" destId="{5E921A29-C778-4FA4-B2BC-7F53CBD379DD}" srcOrd="11" destOrd="0" presId="urn:microsoft.com/office/officeart/2018/2/layout/IconVerticalSolidList"/>
    <dgm:cxn modelId="{C59B8CC0-88CE-4E9C-9F0F-822D7C9924C2}" type="presParOf" srcId="{A32EC016-3349-4E7A-AA2D-7961B331FED9}" destId="{C4484563-81BE-41CE-817C-8F77A6C3DB20}" srcOrd="12" destOrd="0" presId="urn:microsoft.com/office/officeart/2018/2/layout/IconVerticalSolidList"/>
    <dgm:cxn modelId="{3CA5C901-B90A-43C5-846A-3DDF574AA109}" type="presParOf" srcId="{C4484563-81BE-41CE-817C-8F77A6C3DB20}" destId="{E1DF4562-4A8F-4091-BF80-698CE64B1B51}" srcOrd="0" destOrd="0" presId="urn:microsoft.com/office/officeart/2018/2/layout/IconVerticalSolidList"/>
    <dgm:cxn modelId="{675AA62C-0BCA-4661-89E6-64307857AC05}" type="presParOf" srcId="{C4484563-81BE-41CE-817C-8F77A6C3DB20}" destId="{BC7E7574-1A1D-488C-875A-8A14D3AF2B7E}" srcOrd="1" destOrd="0" presId="urn:microsoft.com/office/officeart/2018/2/layout/IconVerticalSolidList"/>
    <dgm:cxn modelId="{82305B4B-520E-4052-9962-D50F348162A9}" type="presParOf" srcId="{C4484563-81BE-41CE-817C-8F77A6C3DB20}" destId="{D5BC656D-0C49-4DF7-A603-C8ECF1186E45}" srcOrd="2" destOrd="0" presId="urn:microsoft.com/office/officeart/2018/2/layout/IconVerticalSolidList"/>
    <dgm:cxn modelId="{E8FAC0B3-F71C-4564-8890-DF0A8B043E45}" type="presParOf" srcId="{C4484563-81BE-41CE-817C-8F77A6C3DB20}" destId="{70920E0A-C49F-4E90-B183-AE590AA1ECC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FC225E-22F4-4335-9D75-F4ACF71A3A7E}" type="doc">
      <dgm:prSet loTypeId="urn:microsoft.com/office/officeart/2005/8/layout/list1" loCatId="list" qsTypeId="urn:microsoft.com/office/officeart/2005/8/quickstyle/simple4" qsCatId="simple" csTypeId="urn:microsoft.com/office/officeart/2005/8/colors/colorful2" csCatId="colorful" phldr="1"/>
      <dgm:spPr/>
      <dgm:t>
        <a:bodyPr/>
        <a:lstStyle/>
        <a:p>
          <a:endParaRPr lang="en-US"/>
        </a:p>
      </dgm:t>
    </dgm:pt>
    <dgm:pt modelId="{D3D2A5FE-945F-4EB3-81E7-3DB0E2160DD2}">
      <dgm:prSet/>
      <dgm:spPr/>
      <dgm:t>
        <a:bodyPr/>
        <a:lstStyle/>
        <a:p>
          <a:r>
            <a:rPr lang="en-US" dirty="0"/>
            <a:t>Contact Living Relatives for Information</a:t>
          </a:r>
        </a:p>
      </dgm:t>
    </dgm:pt>
    <dgm:pt modelId="{F40829AE-CE1A-4BA8-B5E4-67786EA6C4F9}" type="parTrans" cxnId="{D87A2A77-68C6-4DC7-87A9-F72B15E3BA68}">
      <dgm:prSet/>
      <dgm:spPr/>
      <dgm:t>
        <a:bodyPr/>
        <a:lstStyle/>
        <a:p>
          <a:endParaRPr lang="en-US"/>
        </a:p>
      </dgm:t>
    </dgm:pt>
    <dgm:pt modelId="{F8A5A567-8906-4205-9E69-8A3C806C466E}" type="sibTrans" cxnId="{D87A2A77-68C6-4DC7-87A9-F72B15E3BA68}">
      <dgm:prSet/>
      <dgm:spPr/>
      <dgm:t>
        <a:bodyPr/>
        <a:lstStyle/>
        <a:p>
          <a:endParaRPr lang="en-US"/>
        </a:p>
      </dgm:t>
    </dgm:pt>
    <dgm:pt modelId="{ABCCD5FA-5FAF-48F3-B3FB-1743E842347D}">
      <dgm:prSet custT="1"/>
      <dgm:spPr/>
      <dgm:t>
        <a:bodyPr/>
        <a:lstStyle/>
        <a:p>
          <a:r>
            <a:rPr lang="en-US" sz="1600"/>
            <a:t>Reach out to as many relatives as possible</a:t>
          </a:r>
          <a:endParaRPr lang="en-US" sz="1600" dirty="0"/>
        </a:p>
      </dgm:t>
    </dgm:pt>
    <dgm:pt modelId="{20B31D4F-364E-4118-A534-CDFE1A1789E9}" type="parTrans" cxnId="{32C5628F-861D-499F-B644-7C35B0D683BD}">
      <dgm:prSet/>
      <dgm:spPr/>
      <dgm:t>
        <a:bodyPr/>
        <a:lstStyle/>
        <a:p>
          <a:endParaRPr lang="en-US"/>
        </a:p>
      </dgm:t>
    </dgm:pt>
    <dgm:pt modelId="{E73539FB-07D8-469E-BCD0-044ACFAD9305}" type="sibTrans" cxnId="{32C5628F-861D-499F-B644-7C35B0D683BD}">
      <dgm:prSet/>
      <dgm:spPr/>
      <dgm:t>
        <a:bodyPr/>
        <a:lstStyle/>
        <a:p>
          <a:endParaRPr lang="en-US"/>
        </a:p>
      </dgm:t>
    </dgm:pt>
    <dgm:pt modelId="{FE31D167-996A-4BB6-BC95-61928FF640EE}">
      <dgm:prSet custT="1"/>
      <dgm:spPr/>
      <dgm:t>
        <a:bodyPr/>
        <a:lstStyle/>
        <a:p>
          <a:r>
            <a:rPr lang="en-US" sz="1600"/>
            <a:t>Collect copies of important documents and photographs</a:t>
          </a:r>
          <a:endParaRPr lang="en-US" sz="1600" dirty="0"/>
        </a:p>
      </dgm:t>
    </dgm:pt>
    <dgm:pt modelId="{A7649BA3-F60C-46F0-B1B4-7FAE62922CE3}" type="parTrans" cxnId="{046459F7-42EF-45D0-B7C0-331E26C15261}">
      <dgm:prSet/>
      <dgm:spPr/>
      <dgm:t>
        <a:bodyPr/>
        <a:lstStyle/>
        <a:p>
          <a:endParaRPr lang="en-US"/>
        </a:p>
      </dgm:t>
    </dgm:pt>
    <dgm:pt modelId="{327FB91A-FB21-4846-B8AA-1010C79776F8}" type="sibTrans" cxnId="{046459F7-42EF-45D0-B7C0-331E26C15261}">
      <dgm:prSet/>
      <dgm:spPr/>
      <dgm:t>
        <a:bodyPr/>
        <a:lstStyle/>
        <a:p>
          <a:endParaRPr lang="en-US"/>
        </a:p>
      </dgm:t>
    </dgm:pt>
    <dgm:pt modelId="{1D8F1171-D23B-4BF5-9F9E-49DE5EB2FCDE}">
      <dgm:prSet/>
      <dgm:spPr/>
      <dgm:t>
        <a:bodyPr/>
        <a:lstStyle/>
        <a:p>
          <a:r>
            <a:rPr lang="en-US"/>
            <a:t>Preserve Memories and Family Stories</a:t>
          </a:r>
        </a:p>
      </dgm:t>
    </dgm:pt>
    <dgm:pt modelId="{B4DA6D66-C42F-459D-A1FB-653B4D6727A3}" type="parTrans" cxnId="{056E6260-DF03-4815-A644-AA97F2185F4A}">
      <dgm:prSet/>
      <dgm:spPr/>
      <dgm:t>
        <a:bodyPr/>
        <a:lstStyle/>
        <a:p>
          <a:endParaRPr lang="en-US"/>
        </a:p>
      </dgm:t>
    </dgm:pt>
    <dgm:pt modelId="{F161AF58-3198-49EC-8FC9-5D519A5B8EC0}" type="sibTrans" cxnId="{056E6260-DF03-4815-A644-AA97F2185F4A}">
      <dgm:prSet/>
      <dgm:spPr/>
      <dgm:t>
        <a:bodyPr/>
        <a:lstStyle/>
        <a:p>
          <a:endParaRPr lang="en-US"/>
        </a:p>
      </dgm:t>
    </dgm:pt>
    <dgm:pt modelId="{567B121B-B1D0-4039-9348-FA7562BEFB39}">
      <dgm:prSet custT="1"/>
      <dgm:spPr/>
      <dgm:t>
        <a:bodyPr/>
        <a:lstStyle/>
        <a:p>
          <a:r>
            <a:rPr lang="en-US" sz="1600"/>
            <a:t>Ask relatives to share stories and memories</a:t>
          </a:r>
          <a:endParaRPr lang="en-US" sz="1600" dirty="0"/>
        </a:p>
      </dgm:t>
    </dgm:pt>
    <dgm:pt modelId="{F619F2E8-F82A-4997-80FC-2970BB27F291}" type="parTrans" cxnId="{35854554-9A9A-4E83-9CE9-7D55111EB516}">
      <dgm:prSet/>
      <dgm:spPr/>
      <dgm:t>
        <a:bodyPr/>
        <a:lstStyle/>
        <a:p>
          <a:endParaRPr lang="en-US"/>
        </a:p>
      </dgm:t>
    </dgm:pt>
    <dgm:pt modelId="{2076D497-9AF5-4450-97C2-1D8A3D1F996E}" type="sibTrans" cxnId="{35854554-9A9A-4E83-9CE9-7D55111EB516}">
      <dgm:prSet/>
      <dgm:spPr/>
      <dgm:t>
        <a:bodyPr/>
        <a:lstStyle/>
        <a:p>
          <a:endParaRPr lang="en-US"/>
        </a:p>
      </dgm:t>
    </dgm:pt>
    <dgm:pt modelId="{B4883514-EF90-465B-8282-FC530BEB4524}">
      <dgm:prSet custT="1"/>
      <dgm:spPr/>
      <dgm:t>
        <a:bodyPr/>
        <a:lstStyle/>
        <a:p>
          <a:r>
            <a:rPr lang="en-US" sz="1600"/>
            <a:t>Document family heirlooms with photos</a:t>
          </a:r>
          <a:endParaRPr lang="en-US" sz="1600" dirty="0"/>
        </a:p>
      </dgm:t>
    </dgm:pt>
    <dgm:pt modelId="{2A3A7A26-A716-4E7F-9738-04AAF10740B4}" type="parTrans" cxnId="{77DD79EE-D013-4499-A09F-4BE8EC40FD05}">
      <dgm:prSet/>
      <dgm:spPr/>
      <dgm:t>
        <a:bodyPr/>
        <a:lstStyle/>
        <a:p>
          <a:endParaRPr lang="en-US"/>
        </a:p>
      </dgm:t>
    </dgm:pt>
    <dgm:pt modelId="{5BB8358B-5809-464D-9622-07A2F922F23A}" type="sibTrans" cxnId="{77DD79EE-D013-4499-A09F-4BE8EC40FD05}">
      <dgm:prSet/>
      <dgm:spPr/>
      <dgm:t>
        <a:bodyPr/>
        <a:lstStyle/>
        <a:p>
          <a:endParaRPr lang="en-US"/>
        </a:p>
      </dgm:t>
    </dgm:pt>
    <dgm:pt modelId="{873E0954-D817-4711-8CBA-9F6B7A62F029}">
      <dgm:prSet/>
      <dgm:spPr/>
      <dgm:t>
        <a:bodyPr/>
        <a:lstStyle/>
        <a:p>
          <a:r>
            <a:rPr lang="en-US"/>
            <a:t>Importance of Timely Documentation</a:t>
          </a:r>
        </a:p>
      </dgm:t>
    </dgm:pt>
    <dgm:pt modelId="{9360AA48-81B0-4006-935E-E94D3076FEEA}" type="parTrans" cxnId="{50EB9984-B9AC-4EE7-8BD6-32ADBB09FF9B}">
      <dgm:prSet/>
      <dgm:spPr/>
      <dgm:t>
        <a:bodyPr/>
        <a:lstStyle/>
        <a:p>
          <a:endParaRPr lang="en-US"/>
        </a:p>
      </dgm:t>
    </dgm:pt>
    <dgm:pt modelId="{45C38CC8-C4D0-4CA9-8022-8B50EED20680}" type="sibTrans" cxnId="{50EB9984-B9AC-4EE7-8BD6-32ADBB09FF9B}">
      <dgm:prSet/>
      <dgm:spPr/>
      <dgm:t>
        <a:bodyPr/>
        <a:lstStyle/>
        <a:p>
          <a:endParaRPr lang="en-US"/>
        </a:p>
      </dgm:t>
    </dgm:pt>
    <dgm:pt modelId="{C07DAD4F-C87D-4D3E-8B16-653596987DF1}">
      <dgm:prSet custT="1"/>
      <dgm:spPr/>
      <dgm:t>
        <a:bodyPr/>
        <a:lstStyle/>
        <a:p>
          <a:r>
            <a:rPr lang="en-US" sz="1600"/>
            <a:t>Memories can fade and records may be lost</a:t>
          </a:r>
          <a:endParaRPr lang="en-US" sz="1600" dirty="0"/>
        </a:p>
      </dgm:t>
    </dgm:pt>
    <dgm:pt modelId="{A236856B-146B-48F8-9228-EEC94CE7863E}" type="parTrans" cxnId="{1728FCA7-6B91-4A84-A2FC-60A2A57FD37B}">
      <dgm:prSet/>
      <dgm:spPr/>
      <dgm:t>
        <a:bodyPr/>
        <a:lstStyle/>
        <a:p>
          <a:endParaRPr lang="en-US"/>
        </a:p>
      </dgm:t>
    </dgm:pt>
    <dgm:pt modelId="{33116605-F61F-491A-8850-5CCFBBAB8F20}" type="sibTrans" cxnId="{1728FCA7-6B91-4A84-A2FC-60A2A57FD37B}">
      <dgm:prSet/>
      <dgm:spPr/>
      <dgm:t>
        <a:bodyPr/>
        <a:lstStyle/>
        <a:p>
          <a:endParaRPr lang="en-US"/>
        </a:p>
      </dgm:t>
    </dgm:pt>
    <dgm:pt modelId="{223303A1-3919-4383-B418-670D9158495F}">
      <dgm:prSet custT="1"/>
      <dgm:spPr/>
      <dgm:t>
        <a:bodyPr/>
        <a:lstStyle/>
        <a:p>
          <a:r>
            <a:rPr lang="en-US" sz="1600"/>
            <a:t>Capture information while relatives are available</a:t>
          </a:r>
          <a:endParaRPr lang="en-US" sz="1600" dirty="0"/>
        </a:p>
      </dgm:t>
    </dgm:pt>
    <dgm:pt modelId="{FA28A74D-2FE6-4607-B4F2-FB8D49FBEA8E}" type="parTrans" cxnId="{2EDBA573-5B7F-4A6E-804D-EFB16B94BE64}">
      <dgm:prSet/>
      <dgm:spPr/>
      <dgm:t>
        <a:bodyPr/>
        <a:lstStyle/>
        <a:p>
          <a:endParaRPr lang="en-US"/>
        </a:p>
      </dgm:t>
    </dgm:pt>
    <dgm:pt modelId="{F2951955-A343-4C5B-BDEA-782D325D4796}" type="sibTrans" cxnId="{2EDBA573-5B7F-4A6E-804D-EFB16B94BE64}">
      <dgm:prSet/>
      <dgm:spPr/>
      <dgm:t>
        <a:bodyPr/>
        <a:lstStyle/>
        <a:p>
          <a:endParaRPr lang="en-US"/>
        </a:p>
      </dgm:t>
    </dgm:pt>
    <dgm:pt modelId="{36DCDB67-436A-4A2C-926C-70AF41590391}">
      <dgm:prSet/>
      <dgm:spPr/>
      <dgm:t>
        <a:bodyPr/>
        <a:lstStyle/>
        <a:p>
          <a:r>
            <a:rPr lang="en-US" dirty="0" err="1"/>
            <a:t>Validage</a:t>
          </a:r>
          <a:r>
            <a:rPr lang="en-US" dirty="0"/>
            <a:t> Family Lore</a:t>
          </a:r>
        </a:p>
      </dgm:t>
    </dgm:pt>
    <dgm:pt modelId="{3898984D-62C0-4896-BC05-7DFD1CD5CC12}" type="parTrans" cxnId="{E657EEE3-60AB-452B-8AB2-9BA8CF35A642}">
      <dgm:prSet/>
      <dgm:spPr/>
      <dgm:t>
        <a:bodyPr/>
        <a:lstStyle/>
        <a:p>
          <a:endParaRPr lang="en-US"/>
        </a:p>
      </dgm:t>
    </dgm:pt>
    <dgm:pt modelId="{8C1725A1-3E70-4700-A080-21203FC83936}" type="sibTrans" cxnId="{E657EEE3-60AB-452B-8AB2-9BA8CF35A642}">
      <dgm:prSet/>
      <dgm:spPr/>
      <dgm:t>
        <a:bodyPr/>
        <a:lstStyle/>
        <a:p>
          <a:endParaRPr lang="en-US"/>
        </a:p>
      </dgm:t>
    </dgm:pt>
    <dgm:pt modelId="{6488BF0A-F06E-4232-AFBD-0C22929530A8}">
      <dgm:prSet/>
      <dgm:spPr/>
      <dgm:t>
        <a:bodyPr/>
        <a:lstStyle/>
        <a:p>
          <a:r>
            <a:rPr lang="en-US" dirty="0"/>
            <a:t>Identify Old Photographs</a:t>
          </a:r>
        </a:p>
      </dgm:t>
    </dgm:pt>
    <dgm:pt modelId="{3520697B-7D5B-4465-B36D-6A56396B2337}" type="parTrans" cxnId="{3DCA9F3F-7DF6-484A-A9E3-A93E29FC37AA}">
      <dgm:prSet/>
      <dgm:spPr/>
      <dgm:t>
        <a:bodyPr/>
        <a:lstStyle/>
        <a:p>
          <a:endParaRPr lang="en-US"/>
        </a:p>
      </dgm:t>
    </dgm:pt>
    <dgm:pt modelId="{1C4F76B4-9DB9-4998-8471-15B0AED8EF62}" type="sibTrans" cxnId="{3DCA9F3F-7DF6-484A-A9E3-A93E29FC37AA}">
      <dgm:prSet/>
      <dgm:spPr/>
      <dgm:t>
        <a:bodyPr/>
        <a:lstStyle/>
        <a:p>
          <a:endParaRPr lang="en-US"/>
        </a:p>
      </dgm:t>
    </dgm:pt>
    <dgm:pt modelId="{2477A08C-9F37-4112-A746-3B33DF37ED1B}" type="pres">
      <dgm:prSet presAssocID="{A9FC225E-22F4-4335-9D75-F4ACF71A3A7E}" presName="linear" presStyleCnt="0">
        <dgm:presLayoutVars>
          <dgm:dir/>
          <dgm:animLvl val="lvl"/>
          <dgm:resizeHandles val="exact"/>
        </dgm:presLayoutVars>
      </dgm:prSet>
      <dgm:spPr/>
    </dgm:pt>
    <dgm:pt modelId="{2107D789-D2B4-4754-89F3-BABFC054428C}" type="pres">
      <dgm:prSet presAssocID="{D3D2A5FE-945F-4EB3-81E7-3DB0E2160DD2}" presName="parentLin" presStyleCnt="0"/>
      <dgm:spPr/>
    </dgm:pt>
    <dgm:pt modelId="{DCD7E92C-12E4-41B2-8435-3EEC7B3A649F}" type="pres">
      <dgm:prSet presAssocID="{D3D2A5FE-945F-4EB3-81E7-3DB0E2160DD2}" presName="parentLeftMargin" presStyleLbl="node1" presStyleIdx="0" presStyleCnt="5"/>
      <dgm:spPr/>
    </dgm:pt>
    <dgm:pt modelId="{BB5A7AA7-B2D7-4FDB-AB41-108D8B0982F8}" type="pres">
      <dgm:prSet presAssocID="{D3D2A5FE-945F-4EB3-81E7-3DB0E2160DD2}" presName="parentText" presStyleLbl="node1" presStyleIdx="0" presStyleCnt="5">
        <dgm:presLayoutVars>
          <dgm:chMax val="0"/>
          <dgm:bulletEnabled val="1"/>
        </dgm:presLayoutVars>
      </dgm:prSet>
      <dgm:spPr/>
    </dgm:pt>
    <dgm:pt modelId="{11DD3D18-6AA1-480B-88D9-8FE262C9B799}" type="pres">
      <dgm:prSet presAssocID="{D3D2A5FE-945F-4EB3-81E7-3DB0E2160DD2}" presName="negativeSpace" presStyleCnt="0"/>
      <dgm:spPr/>
    </dgm:pt>
    <dgm:pt modelId="{8E6CBE32-E59C-4245-8304-6E0CB036E655}" type="pres">
      <dgm:prSet presAssocID="{D3D2A5FE-945F-4EB3-81E7-3DB0E2160DD2}" presName="childText" presStyleLbl="conFgAcc1" presStyleIdx="0" presStyleCnt="5">
        <dgm:presLayoutVars>
          <dgm:bulletEnabled val="1"/>
        </dgm:presLayoutVars>
      </dgm:prSet>
      <dgm:spPr/>
    </dgm:pt>
    <dgm:pt modelId="{C45209B9-CC41-4B3D-8D01-59ADD06624A5}" type="pres">
      <dgm:prSet presAssocID="{F8A5A567-8906-4205-9E69-8A3C806C466E}" presName="spaceBetweenRectangles" presStyleCnt="0"/>
      <dgm:spPr/>
    </dgm:pt>
    <dgm:pt modelId="{A0A5DB8E-1C88-4FAC-83BF-F86DBF408831}" type="pres">
      <dgm:prSet presAssocID="{1D8F1171-D23B-4BF5-9F9E-49DE5EB2FCDE}" presName="parentLin" presStyleCnt="0"/>
      <dgm:spPr/>
    </dgm:pt>
    <dgm:pt modelId="{78EBBA95-96C3-4E67-B4B9-CE0D860A2E2C}" type="pres">
      <dgm:prSet presAssocID="{1D8F1171-D23B-4BF5-9F9E-49DE5EB2FCDE}" presName="parentLeftMargin" presStyleLbl="node1" presStyleIdx="0" presStyleCnt="5"/>
      <dgm:spPr/>
    </dgm:pt>
    <dgm:pt modelId="{7B85C6A3-5AC2-4505-BA51-2608F1CB53D5}" type="pres">
      <dgm:prSet presAssocID="{1D8F1171-D23B-4BF5-9F9E-49DE5EB2FCDE}" presName="parentText" presStyleLbl="node1" presStyleIdx="1" presStyleCnt="5">
        <dgm:presLayoutVars>
          <dgm:chMax val="0"/>
          <dgm:bulletEnabled val="1"/>
        </dgm:presLayoutVars>
      </dgm:prSet>
      <dgm:spPr/>
    </dgm:pt>
    <dgm:pt modelId="{A62FB826-49B1-4F02-9EFA-6B9FFE9337F6}" type="pres">
      <dgm:prSet presAssocID="{1D8F1171-D23B-4BF5-9F9E-49DE5EB2FCDE}" presName="negativeSpace" presStyleCnt="0"/>
      <dgm:spPr/>
    </dgm:pt>
    <dgm:pt modelId="{96FEC46A-FBF7-4A9A-B1F7-518F2F34095C}" type="pres">
      <dgm:prSet presAssocID="{1D8F1171-D23B-4BF5-9F9E-49DE5EB2FCDE}" presName="childText" presStyleLbl="conFgAcc1" presStyleIdx="1" presStyleCnt="5">
        <dgm:presLayoutVars>
          <dgm:bulletEnabled val="1"/>
        </dgm:presLayoutVars>
      </dgm:prSet>
      <dgm:spPr/>
    </dgm:pt>
    <dgm:pt modelId="{1761663F-F5BB-4A79-8B6C-78FBAC7901B8}" type="pres">
      <dgm:prSet presAssocID="{F161AF58-3198-49EC-8FC9-5D519A5B8EC0}" presName="spaceBetweenRectangles" presStyleCnt="0"/>
      <dgm:spPr/>
    </dgm:pt>
    <dgm:pt modelId="{7AC0AE30-16D9-41DB-ACA1-AA74720F796D}" type="pres">
      <dgm:prSet presAssocID="{873E0954-D817-4711-8CBA-9F6B7A62F029}" presName="parentLin" presStyleCnt="0"/>
      <dgm:spPr/>
    </dgm:pt>
    <dgm:pt modelId="{872E9BD8-B136-4658-8A4D-8A0FAA55EBD0}" type="pres">
      <dgm:prSet presAssocID="{873E0954-D817-4711-8CBA-9F6B7A62F029}" presName="parentLeftMargin" presStyleLbl="node1" presStyleIdx="1" presStyleCnt="5"/>
      <dgm:spPr/>
    </dgm:pt>
    <dgm:pt modelId="{937270E0-BFAD-4BAF-92C2-AEA08294EF96}" type="pres">
      <dgm:prSet presAssocID="{873E0954-D817-4711-8CBA-9F6B7A62F029}" presName="parentText" presStyleLbl="node1" presStyleIdx="2" presStyleCnt="5">
        <dgm:presLayoutVars>
          <dgm:chMax val="0"/>
          <dgm:bulletEnabled val="1"/>
        </dgm:presLayoutVars>
      </dgm:prSet>
      <dgm:spPr/>
    </dgm:pt>
    <dgm:pt modelId="{A6615184-FA64-4B02-9818-606E17ED2BBF}" type="pres">
      <dgm:prSet presAssocID="{873E0954-D817-4711-8CBA-9F6B7A62F029}" presName="negativeSpace" presStyleCnt="0"/>
      <dgm:spPr/>
    </dgm:pt>
    <dgm:pt modelId="{817B4206-E1E1-4619-AE3A-E61F58242727}" type="pres">
      <dgm:prSet presAssocID="{873E0954-D817-4711-8CBA-9F6B7A62F029}" presName="childText" presStyleLbl="conFgAcc1" presStyleIdx="2" presStyleCnt="5">
        <dgm:presLayoutVars>
          <dgm:bulletEnabled val="1"/>
        </dgm:presLayoutVars>
      </dgm:prSet>
      <dgm:spPr/>
    </dgm:pt>
    <dgm:pt modelId="{A144BD2F-747D-4FEA-AB2A-AEF0E48EC91D}" type="pres">
      <dgm:prSet presAssocID="{45C38CC8-C4D0-4CA9-8022-8B50EED20680}" presName="spaceBetweenRectangles" presStyleCnt="0"/>
      <dgm:spPr/>
    </dgm:pt>
    <dgm:pt modelId="{64385B12-2707-4981-9A94-6C6A0152813C}" type="pres">
      <dgm:prSet presAssocID="{36DCDB67-436A-4A2C-926C-70AF41590391}" presName="parentLin" presStyleCnt="0"/>
      <dgm:spPr/>
    </dgm:pt>
    <dgm:pt modelId="{04485337-FEF4-48A5-99AA-D253C1D28161}" type="pres">
      <dgm:prSet presAssocID="{36DCDB67-436A-4A2C-926C-70AF41590391}" presName="parentLeftMargin" presStyleLbl="node1" presStyleIdx="2" presStyleCnt="5"/>
      <dgm:spPr/>
    </dgm:pt>
    <dgm:pt modelId="{E3B80D61-B1A5-437C-90A1-B4F4C7C93A04}" type="pres">
      <dgm:prSet presAssocID="{36DCDB67-436A-4A2C-926C-70AF41590391}" presName="parentText" presStyleLbl="node1" presStyleIdx="3" presStyleCnt="5">
        <dgm:presLayoutVars>
          <dgm:chMax val="0"/>
          <dgm:bulletEnabled val="1"/>
        </dgm:presLayoutVars>
      </dgm:prSet>
      <dgm:spPr/>
    </dgm:pt>
    <dgm:pt modelId="{AF0A9DCA-BDE2-4A44-9989-75ED3E5B7061}" type="pres">
      <dgm:prSet presAssocID="{36DCDB67-436A-4A2C-926C-70AF41590391}" presName="negativeSpace" presStyleCnt="0"/>
      <dgm:spPr/>
    </dgm:pt>
    <dgm:pt modelId="{DFA90A9A-3776-4F7D-AA72-91438C973361}" type="pres">
      <dgm:prSet presAssocID="{36DCDB67-436A-4A2C-926C-70AF41590391}" presName="childText" presStyleLbl="conFgAcc1" presStyleIdx="3" presStyleCnt="5">
        <dgm:presLayoutVars>
          <dgm:bulletEnabled val="1"/>
        </dgm:presLayoutVars>
      </dgm:prSet>
      <dgm:spPr/>
    </dgm:pt>
    <dgm:pt modelId="{6A1D943F-8C5C-4FBA-B9E0-1BEF06D5F0F7}" type="pres">
      <dgm:prSet presAssocID="{8C1725A1-3E70-4700-A080-21203FC83936}" presName="spaceBetweenRectangles" presStyleCnt="0"/>
      <dgm:spPr/>
    </dgm:pt>
    <dgm:pt modelId="{E9AE0C9E-F596-4858-A71B-501C4376A1B0}" type="pres">
      <dgm:prSet presAssocID="{6488BF0A-F06E-4232-AFBD-0C22929530A8}" presName="parentLin" presStyleCnt="0"/>
      <dgm:spPr/>
    </dgm:pt>
    <dgm:pt modelId="{C9D09046-CBB0-4CAF-BAF2-7BF44C5D30C6}" type="pres">
      <dgm:prSet presAssocID="{6488BF0A-F06E-4232-AFBD-0C22929530A8}" presName="parentLeftMargin" presStyleLbl="node1" presStyleIdx="3" presStyleCnt="5"/>
      <dgm:spPr/>
    </dgm:pt>
    <dgm:pt modelId="{C036BC99-1F00-447F-A8BC-6601BA877A07}" type="pres">
      <dgm:prSet presAssocID="{6488BF0A-F06E-4232-AFBD-0C22929530A8}" presName="parentText" presStyleLbl="node1" presStyleIdx="4" presStyleCnt="5">
        <dgm:presLayoutVars>
          <dgm:chMax val="0"/>
          <dgm:bulletEnabled val="1"/>
        </dgm:presLayoutVars>
      </dgm:prSet>
      <dgm:spPr/>
    </dgm:pt>
    <dgm:pt modelId="{84A43255-0215-4400-8FB0-D439E859430E}" type="pres">
      <dgm:prSet presAssocID="{6488BF0A-F06E-4232-AFBD-0C22929530A8}" presName="negativeSpace" presStyleCnt="0"/>
      <dgm:spPr/>
    </dgm:pt>
    <dgm:pt modelId="{0A4468C6-2A90-4E97-AA34-CED271434CE0}" type="pres">
      <dgm:prSet presAssocID="{6488BF0A-F06E-4232-AFBD-0C22929530A8}" presName="childText" presStyleLbl="conFgAcc1" presStyleIdx="4" presStyleCnt="5">
        <dgm:presLayoutVars>
          <dgm:bulletEnabled val="1"/>
        </dgm:presLayoutVars>
      </dgm:prSet>
      <dgm:spPr/>
    </dgm:pt>
  </dgm:ptLst>
  <dgm:cxnLst>
    <dgm:cxn modelId="{709FA232-78CC-41DD-9E98-AB4CC66A79E2}" type="presOf" srcId="{873E0954-D817-4711-8CBA-9F6B7A62F029}" destId="{937270E0-BFAD-4BAF-92C2-AEA08294EF96}" srcOrd="1" destOrd="0" presId="urn:microsoft.com/office/officeart/2005/8/layout/list1"/>
    <dgm:cxn modelId="{3DCA9F3F-7DF6-484A-A9E3-A93E29FC37AA}" srcId="{A9FC225E-22F4-4335-9D75-F4ACF71A3A7E}" destId="{6488BF0A-F06E-4232-AFBD-0C22929530A8}" srcOrd="4" destOrd="0" parTransId="{3520697B-7D5B-4465-B36D-6A56396B2337}" sibTransId="{1C4F76B4-9DB9-4998-8471-15B0AED8EF62}"/>
    <dgm:cxn modelId="{F92BF55F-54C9-472A-A30F-55EBFFA54136}" type="presOf" srcId="{36DCDB67-436A-4A2C-926C-70AF41590391}" destId="{04485337-FEF4-48A5-99AA-D253C1D28161}" srcOrd="0" destOrd="0" presId="urn:microsoft.com/office/officeart/2005/8/layout/list1"/>
    <dgm:cxn modelId="{056E6260-DF03-4815-A644-AA97F2185F4A}" srcId="{A9FC225E-22F4-4335-9D75-F4ACF71A3A7E}" destId="{1D8F1171-D23B-4BF5-9F9E-49DE5EB2FCDE}" srcOrd="1" destOrd="0" parTransId="{B4DA6D66-C42F-459D-A1FB-653B4D6727A3}" sibTransId="{F161AF58-3198-49EC-8FC9-5D519A5B8EC0}"/>
    <dgm:cxn modelId="{377FD765-9F75-422D-9C2A-937678098986}" type="presOf" srcId="{B4883514-EF90-465B-8282-FC530BEB4524}" destId="{96FEC46A-FBF7-4A9A-B1F7-518F2F34095C}" srcOrd="0" destOrd="1" presId="urn:microsoft.com/office/officeart/2005/8/layout/list1"/>
    <dgm:cxn modelId="{F3E6814D-EDEE-4314-BD61-36D8F4BA0CFD}" type="presOf" srcId="{567B121B-B1D0-4039-9348-FA7562BEFB39}" destId="{96FEC46A-FBF7-4A9A-B1F7-518F2F34095C}" srcOrd="0" destOrd="0" presId="urn:microsoft.com/office/officeart/2005/8/layout/list1"/>
    <dgm:cxn modelId="{37FD7B6F-D06D-4C5A-9469-125786ABBA12}" type="presOf" srcId="{C07DAD4F-C87D-4D3E-8B16-653596987DF1}" destId="{817B4206-E1E1-4619-AE3A-E61F58242727}" srcOrd="0" destOrd="0" presId="urn:microsoft.com/office/officeart/2005/8/layout/list1"/>
    <dgm:cxn modelId="{2EDBA573-5B7F-4A6E-804D-EFB16B94BE64}" srcId="{873E0954-D817-4711-8CBA-9F6B7A62F029}" destId="{223303A1-3919-4383-B418-670D9158495F}" srcOrd="1" destOrd="0" parTransId="{FA28A74D-2FE6-4607-B4F2-FB8D49FBEA8E}" sibTransId="{F2951955-A343-4C5B-BDEA-782D325D4796}"/>
    <dgm:cxn modelId="{35854554-9A9A-4E83-9CE9-7D55111EB516}" srcId="{1D8F1171-D23B-4BF5-9F9E-49DE5EB2FCDE}" destId="{567B121B-B1D0-4039-9348-FA7562BEFB39}" srcOrd="0" destOrd="0" parTransId="{F619F2E8-F82A-4997-80FC-2970BB27F291}" sibTransId="{2076D497-9AF5-4450-97C2-1D8A3D1F996E}"/>
    <dgm:cxn modelId="{D87A2A77-68C6-4DC7-87A9-F72B15E3BA68}" srcId="{A9FC225E-22F4-4335-9D75-F4ACF71A3A7E}" destId="{D3D2A5FE-945F-4EB3-81E7-3DB0E2160DD2}" srcOrd="0" destOrd="0" parTransId="{F40829AE-CE1A-4BA8-B5E4-67786EA6C4F9}" sibTransId="{F8A5A567-8906-4205-9E69-8A3C806C466E}"/>
    <dgm:cxn modelId="{4704C857-EF41-4396-B666-3FD92005329C}" type="presOf" srcId="{1D8F1171-D23B-4BF5-9F9E-49DE5EB2FCDE}" destId="{78EBBA95-96C3-4E67-B4B9-CE0D860A2E2C}" srcOrd="0" destOrd="0" presId="urn:microsoft.com/office/officeart/2005/8/layout/list1"/>
    <dgm:cxn modelId="{3DA9E258-11CC-48BB-AB8D-32941FCDEB26}" type="presOf" srcId="{ABCCD5FA-5FAF-48F3-B3FB-1743E842347D}" destId="{8E6CBE32-E59C-4245-8304-6E0CB036E655}" srcOrd="0" destOrd="0" presId="urn:microsoft.com/office/officeart/2005/8/layout/list1"/>
    <dgm:cxn modelId="{50EB9984-B9AC-4EE7-8BD6-32ADBB09FF9B}" srcId="{A9FC225E-22F4-4335-9D75-F4ACF71A3A7E}" destId="{873E0954-D817-4711-8CBA-9F6B7A62F029}" srcOrd="2" destOrd="0" parTransId="{9360AA48-81B0-4006-935E-E94D3076FEEA}" sibTransId="{45C38CC8-C4D0-4CA9-8022-8B50EED20680}"/>
    <dgm:cxn modelId="{37543685-5B22-4DF9-AF3B-DB9943AABD11}" type="presOf" srcId="{1D8F1171-D23B-4BF5-9F9E-49DE5EB2FCDE}" destId="{7B85C6A3-5AC2-4505-BA51-2608F1CB53D5}" srcOrd="1" destOrd="0" presId="urn:microsoft.com/office/officeart/2005/8/layout/list1"/>
    <dgm:cxn modelId="{32C5628F-861D-499F-B644-7C35B0D683BD}" srcId="{D3D2A5FE-945F-4EB3-81E7-3DB0E2160DD2}" destId="{ABCCD5FA-5FAF-48F3-B3FB-1743E842347D}" srcOrd="0" destOrd="0" parTransId="{20B31D4F-364E-4118-A534-CDFE1A1789E9}" sibTransId="{E73539FB-07D8-469E-BCD0-044ACFAD9305}"/>
    <dgm:cxn modelId="{D282579A-4EFD-4263-956A-45EBEBD0F6AA}" type="presOf" srcId="{36DCDB67-436A-4A2C-926C-70AF41590391}" destId="{E3B80D61-B1A5-437C-90A1-B4F4C7C93A04}" srcOrd="1" destOrd="0" presId="urn:microsoft.com/office/officeart/2005/8/layout/list1"/>
    <dgm:cxn modelId="{1728FCA7-6B91-4A84-A2FC-60A2A57FD37B}" srcId="{873E0954-D817-4711-8CBA-9F6B7A62F029}" destId="{C07DAD4F-C87D-4D3E-8B16-653596987DF1}" srcOrd="0" destOrd="0" parTransId="{A236856B-146B-48F8-9228-EEC94CE7863E}" sibTransId="{33116605-F61F-491A-8850-5CCFBBAB8F20}"/>
    <dgm:cxn modelId="{A70887B2-DA9E-44F4-80A1-048BFB48F30D}" type="presOf" srcId="{6488BF0A-F06E-4232-AFBD-0C22929530A8}" destId="{C9D09046-CBB0-4CAF-BAF2-7BF44C5D30C6}" srcOrd="0" destOrd="0" presId="urn:microsoft.com/office/officeart/2005/8/layout/list1"/>
    <dgm:cxn modelId="{F247ABB9-1421-4C29-872C-C74A287C2F29}" type="presOf" srcId="{D3D2A5FE-945F-4EB3-81E7-3DB0E2160DD2}" destId="{BB5A7AA7-B2D7-4FDB-AB41-108D8B0982F8}" srcOrd="1" destOrd="0" presId="urn:microsoft.com/office/officeart/2005/8/layout/list1"/>
    <dgm:cxn modelId="{D6A4A8C4-EEEF-41FF-B865-4807401B4732}" type="presOf" srcId="{6488BF0A-F06E-4232-AFBD-0C22929530A8}" destId="{C036BC99-1F00-447F-A8BC-6601BA877A07}" srcOrd="1" destOrd="0" presId="urn:microsoft.com/office/officeart/2005/8/layout/list1"/>
    <dgm:cxn modelId="{5181F0DD-2FD3-4F5C-82F0-913B61379422}" type="presOf" srcId="{FE31D167-996A-4BB6-BC95-61928FF640EE}" destId="{8E6CBE32-E59C-4245-8304-6E0CB036E655}" srcOrd="0" destOrd="1" presId="urn:microsoft.com/office/officeart/2005/8/layout/list1"/>
    <dgm:cxn modelId="{E657EEE3-60AB-452B-8AB2-9BA8CF35A642}" srcId="{A9FC225E-22F4-4335-9D75-F4ACF71A3A7E}" destId="{36DCDB67-436A-4A2C-926C-70AF41590391}" srcOrd="3" destOrd="0" parTransId="{3898984D-62C0-4896-BC05-7DFD1CD5CC12}" sibTransId="{8C1725A1-3E70-4700-A080-21203FC83936}"/>
    <dgm:cxn modelId="{2CDAA8EC-162A-41BD-A1C2-06FE310982E2}" type="presOf" srcId="{873E0954-D817-4711-8CBA-9F6B7A62F029}" destId="{872E9BD8-B136-4658-8A4D-8A0FAA55EBD0}" srcOrd="0" destOrd="0" presId="urn:microsoft.com/office/officeart/2005/8/layout/list1"/>
    <dgm:cxn modelId="{77DD79EE-D013-4499-A09F-4BE8EC40FD05}" srcId="{1D8F1171-D23B-4BF5-9F9E-49DE5EB2FCDE}" destId="{B4883514-EF90-465B-8282-FC530BEB4524}" srcOrd="1" destOrd="0" parTransId="{2A3A7A26-A716-4E7F-9738-04AAF10740B4}" sibTransId="{5BB8358B-5809-464D-9622-07A2F922F23A}"/>
    <dgm:cxn modelId="{46FE46F7-4A6D-462A-B8F5-69D83A7B71AF}" type="presOf" srcId="{D3D2A5FE-945F-4EB3-81E7-3DB0E2160DD2}" destId="{DCD7E92C-12E4-41B2-8435-3EEC7B3A649F}" srcOrd="0" destOrd="0" presId="urn:microsoft.com/office/officeart/2005/8/layout/list1"/>
    <dgm:cxn modelId="{046459F7-42EF-45D0-B7C0-331E26C15261}" srcId="{D3D2A5FE-945F-4EB3-81E7-3DB0E2160DD2}" destId="{FE31D167-996A-4BB6-BC95-61928FF640EE}" srcOrd="1" destOrd="0" parTransId="{A7649BA3-F60C-46F0-B1B4-7FAE62922CE3}" sibTransId="{327FB91A-FB21-4846-B8AA-1010C79776F8}"/>
    <dgm:cxn modelId="{63CB30F8-95F1-474D-9B6D-0378168333CB}" type="presOf" srcId="{A9FC225E-22F4-4335-9D75-F4ACF71A3A7E}" destId="{2477A08C-9F37-4112-A746-3B33DF37ED1B}" srcOrd="0" destOrd="0" presId="urn:microsoft.com/office/officeart/2005/8/layout/list1"/>
    <dgm:cxn modelId="{8476C6FA-6196-4B1A-8267-DC671C3CC723}" type="presOf" srcId="{223303A1-3919-4383-B418-670D9158495F}" destId="{817B4206-E1E1-4619-AE3A-E61F58242727}" srcOrd="0" destOrd="1" presId="urn:microsoft.com/office/officeart/2005/8/layout/list1"/>
    <dgm:cxn modelId="{F3A3B7AB-058A-4C6B-9C93-BFFD2CBF966C}" type="presParOf" srcId="{2477A08C-9F37-4112-A746-3B33DF37ED1B}" destId="{2107D789-D2B4-4754-89F3-BABFC054428C}" srcOrd="0" destOrd="0" presId="urn:microsoft.com/office/officeart/2005/8/layout/list1"/>
    <dgm:cxn modelId="{655ED021-FED1-494D-9219-D75E4EEFE487}" type="presParOf" srcId="{2107D789-D2B4-4754-89F3-BABFC054428C}" destId="{DCD7E92C-12E4-41B2-8435-3EEC7B3A649F}" srcOrd="0" destOrd="0" presId="urn:microsoft.com/office/officeart/2005/8/layout/list1"/>
    <dgm:cxn modelId="{A75FB26E-28B6-483A-8D34-B188D32C3D9E}" type="presParOf" srcId="{2107D789-D2B4-4754-89F3-BABFC054428C}" destId="{BB5A7AA7-B2D7-4FDB-AB41-108D8B0982F8}" srcOrd="1" destOrd="0" presId="urn:microsoft.com/office/officeart/2005/8/layout/list1"/>
    <dgm:cxn modelId="{255D846D-E38B-4BFB-9B92-745AAA30CEE9}" type="presParOf" srcId="{2477A08C-9F37-4112-A746-3B33DF37ED1B}" destId="{11DD3D18-6AA1-480B-88D9-8FE262C9B799}" srcOrd="1" destOrd="0" presId="urn:microsoft.com/office/officeart/2005/8/layout/list1"/>
    <dgm:cxn modelId="{28184D82-BB28-4604-A67B-DE9AD448C205}" type="presParOf" srcId="{2477A08C-9F37-4112-A746-3B33DF37ED1B}" destId="{8E6CBE32-E59C-4245-8304-6E0CB036E655}" srcOrd="2" destOrd="0" presId="urn:microsoft.com/office/officeart/2005/8/layout/list1"/>
    <dgm:cxn modelId="{92768EDF-AFF6-43B2-A1C9-9C544C3564B4}" type="presParOf" srcId="{2477A08C-9F37-4112-A746-3B33DF37ED1B}" destId="{C45209B9-CC41-4B3D-8D01-59ADD06624A5}" srcOrd="3" destOrd="0" presId="urn:microsoft.com/office/officeart/2005/8/layout/list1"/>
    <dgm:cxn modelId="{2675D504-F0FA-4A87-AD78-C93700D2D5A7}" type="presParOf" srcId="{2477A08C-9F37-4112-A746-3B33DF37ED1B}" destId="{A0A5DB8E-1C88-4FAC-83BF-F86DBF408831}" srcOrd="4" destOrd="0" presId="urn:microsoft.com/office/officeart/2005/8/layout/list1"/>
    <dgm:cxn modelId="{D6A5F1E5-0047-4B6B-A7CD-0D9B26848160}" type="presParOf" srcId="{A0A5DB8E-1C88-4FAC-83BF-F86DBF408831}" destId="{78EBBA95-96C3-4E67-B4B9-CE0D860A2E2C}" srcOrd="0" destOrd="0" presId="urn:microsoft.com/office/officeart/2005/8/layout/list1"/>
    <dgm:cxn modelId="{57C8D6D3-F501-4DAB-87F5-415ACD5029CB}" type="presParOf" srcId="{A0A5DB8E-1C88-4FAC-83BF-F86DBF408831}" destId="{7B85C6A3-5AC2-4505-BA51-2608F1CB53D5}" srcOrd="1" destOrd="0" presId="urn:microsoft.com/office/officeart/2005/8/layout/list1"/>
    <dgm:cxn modelId="{8929732F-3A40-4D4C-92CF-6723C676BB61}" type="presParOf" srcId="{2477A08C-9F37-4112-A746-3B33DF37ED1B}" destId="{A62FB826-49B1-4F02-9EFA-6B9FFE9337F6}" srcOrd="5" destOrd="0" presId="urn:microsoft.com/office/officeart/2005/8/layout/list1"/>
    <dgm:cxn modelId="{41FCF411-267E-4AC8-A32F-E6E4B0ACAD55}" type="presParOf" srcId="{2477A08C-9F37-4112-A746-3B33DF37ED1B}" destId="{96FEC46A-FBF7-4A9A-B1F7-518F2F34095C}" srcOrd="6" destOrd="0" presId="urn:microsoft.com/office/officeart/2005/8/layout/list1"/>
    <dgm:cxn modelId="{6AF6A25D-9CD4-41E2-AFE1-7EB77BDE3B12}" type="presParOf" srcId="{2477A08C-9F37-4112-A746-3B33DF37ED1B}" destId="{1761663F-F5BB-4A79-8B6C-78FBAC7901B8}" srcOrd="7" destOrd="0" presId="urn:microsoft.com/office/officeart/2005/8/layout/list1"/>
    <dgm:cxn modelId="{4ECA4AEA-9EC6-496D-846A-10ED00981A24}" type="presParOf" srcId="{2477A08C-9F37-4112-A746-3B33DF37ED1B}" destId="{7AC0AE30-16D9-41DB-ACA1-AA74720F796D}" srcOrd="8" destOrd="0" presId="urn:microsoft.com/office/officeart/2005/8/layout/list1"/>
    <dgm:cxn modelId="{28DBB5E6-B948-4E11-826F-1BC47AA85058}" type="presParOf" srcId="{7AC0AE30-16D9-41DB-ACA1-AA74720F796D}" destId="{872E9BD8-B136-4658-8A4D-8A0FAA55EBD0}" srcOrd="0" destOrd="0" presId="urn:microsoft.com/office/officeart/2005/8/layout/list1"/>
    <dgm:cxn modelId="{71653293-BB9D-4C88-BAB6-C33D0B4A559B}" type="presParOf" srcId="{7AC0AE30-16D9-41DB-ACA1-AA74720F796D}" destId="{937270E0-BFAD-4BAF-92C2-AEA08294EF96}" srcOrd="1" destOrd="0" presId="urn:microsoft.com/office/officeart/2005/8/layout/list1"/>
    <dgm:cxn modelId="{DF34CDA0-19A7-4A6A-9FE4-3AD9C2FB3902}" type="presParOf" srcId="{2477A08C-9F37-4112-A746-3B33DF37ED1B}" destId="{A6615184-FA64-4B02-9818-606E17ED2BBF}" srcOrd="9" destOrd="0" presId="urn:microsoft.com/office/officeart/2005/8/layout/list1"/>
    <dgm:cxn modelId="{85E82674-134A-49CE-A158-E9EBEE6A4CD8}" type="presParOf" srcId="{2477A08C-9F37-4112-A746-3B33DF37ED1B}" destId="{817B4206-E1E1-4619-AE3A-E61F58242727}" srcOrd="10" destOrd="0" presId="urn:microsoft.com/office/officeart/2005/8/layout/list1"/>
    <dgm:cxn modelId="{566E5540-73AE-4679-86C7-3DA9FB4CE949}" type="presParOf" srcId="{2477A08C-9F37-4112-A746-3B33DF37ED1B}" destId="{A144BD2F-747D-4FEA-AB2A-AEF0E48EC91D}" srcOrd="11" destOrd="0" presId="urn:microsoft.com/office/officeart/2005/8/layout/list1"/>
    <dgm:cxn modelId="{64208CA5-008F-4100-A61A-E9B7844B7F13}" type="presParOf" srcId="{2477A08C-9F37-4112-A746-3B33DF37ED1B}" destId="{64385B12-2707-4981-9A94-6C6A0152813C}" srcOrd="12" destOrd="0" presId="urn:microsoft.com/office/officeart/2005/8/layout/list1"/>
    <dgm:cxn modelId="{90097C32-DEBA-408E-B032-0C72250627C3}" type="presParOf" srcId="{64385B12-2707-4981-9A94-6C6A0152813C}" destId="{04485337-FEF4-48A5-99AA-D253C1D28161}" srcOrd="0" destOrd="0" presId="urn:microsoft.com/office/officeart/2005/8/layout/list1"/>
    <dgm:cxn modelId="{C078F937-AD2E-4933-88C2-2A8CAACF6939}" type="presParOf" srcId="{64385B12-2707-4981-9A94-6C6A0152813C}" destId="{E3B80D61-B1A5-437C-90A1-B4F4C7C93A04}" srcOrd="1" destOrd="0" presId="urn:microsoft.com/office/officeart/2005/8/layout/list1"/>
    <dgm:cxn modelId="{25D88F5D-F00C-4393-B3F3-04129427D418}" type="presParOf" srcId="{2477A08C-9F37-4112-A746-3B33DF37ED1B}" destId="{AF0A9DCA-BDE2-4A44-9989-75ED3E5B7061}" srcOrd="13" destOrd="0" presId="urn:microsoft.com/office/officeart/2005/8/layout/list1"/>
    <dgm:cxn modelId="{780DF6E7-0BF1-4E4F-8075-024B2F22C741}" type="presParOf" srcId="{2477A08C-9F37-4112-A746-3B33DF37ED1B}" destId="{DFA90A9A-3776-4F7D-AA72-91438C973361}" srcOrd="14" destOrd="0" presId="urn:microsoft.com/office/officeart/2005/8/layout/list1"/>
    <dgm:cxn modelId="{2CD8CACC-ACE3-43F9-BCBE-8E0E2985645F}" type="presParOf" srcId="{2477A08C-9F37-4112-A746-3B33DF37ED1B}" destId="{6A1D943F-8C5C-4FBA-B9E0-1BEF06D5F0F7}" srcOrd="15" destOrd="0" presId="urn:microsoft.com/office/officeart/2005/8/layout/list1"/>
    <dgm:cxn modelId="{9B130695-09A6-4190-8B97-6E5172822030}" type="presParOf" srcId="{2477A08C-9F37-4112-A746-3B33DF37ED1B}" destId="{E9AE0C9E-F596-4858-A71B-501C4376A1B0}" srcOrd="16" destOrd="0" presId="urn:microsoft.com/office/officeart/2005/8/layout/list1"/>
    <dgm:cxn modelId="{41CAE856-13A4-4679-BE27-9A62FA5A2FB5}" type="presParOf" srcId="{E9AE0C9E-F596-4858-A71B-501C4376A1B0}" destId="{C9D09046-CBB0-4CAF-BAF2-7BF44C5D30C6}" srcOrd="0" destOrd="0" presId="urn:microsoft.com/office/officeart/2005/8/layout/list1"/>
    <dgm:cxn modelId="{5693D1A1-6DFA-4E1B-8181-8FB89F65C91D}" type="presParOf" srcId="{E9AE0C9E-F596-4858-A71B-501C4376A1B0}" destId="{C036BC99-1F00-447F-A8BC-6601BA877A07}" srcOrd="1" destOrd="0" presId="urn:microsoft.com/office/officeart/2005/8/layout/list1"/>
    <dgm:cxn modelId="{BE6FD92D-E99F-44AD-B61C-CE5FFA0C97BB}" type="presParOf" srcId="{2477A08C-9F37-4112-A746-3B33DF37ED1B}" destId="{84A43255-0215-4400-8FB0-D439E859430E}" srcOrd="17" destOrd="0" presId="urn:microsoft.com/office/officeart/2005/8/layout/list1"/>
    <dgm:cxn modelId="{2D8306AC-677D-4A1E-A74A-56F49764F792}" type="presParOf" srcId="{2477A08C-9F37-4112-A746-3B33DF37ED1B}" destId="{0A4468C6-2A90-4E97-AA34-CED271434CE0}"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E39EAFF-7E17-4BAA-A049-29E3FC4BDA33}"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966BB4A-4C76-4405-A128-584463814AD9}">
      <dgm:prSet/>
      <dgm:spPr/>
      <dgm:t>
        <a:bodyPr/>
        <a:lstStyle/>
        <a:p>
          <a:pPr>
            <a:defRPr b="1"/>
          </a:pPr>
          <a:r>
            <a:rPr lang="en-US"/>
            <a:t>Tax Records</a:t>
          </a:r>
        </a:p>
      </dgm:t>
    </dgm:pt>
    <dgm:pt modelId="{6183532A-AB97-4AD5-93CA-D37787BF7A51}" type="parTrans" cxnId="{20D5DFE7-339A-4F4C-9036-3601626354F5}">
      <dgm:prSet/>
      <dgm:spPr/>
      <dgm:t>
        <a:bodyPr/>
        <a:lstStyle/>
        <a:p>
          <a:endParaRPr lang="en-US"/>
        </a:p>
      </dgm:t>
    </dgm:pt>
    <dgm:pt modelId="{CCD8F722-D045-47B0-A901-ABD236A45DF3}" type="sibTrans" cxnId="{20D5DFE7-339A-4F4C-9036-3601626354F5}">
      <dgm:prSet/>
      <dgm:spPr/>
      <dgm:t>
        <a:bodyPr/>
        <a:lstStyle/>
        <a:p>
          <a:endParaRPr lang="en-US"/>
        </a:p>
      </dgm:t>
    </dgm:pt>
    <dgm:pt modelId="{188E0417-2752-4784-820F-8535CA30687A}">
      <dgm:prSet custT="1"/>
      <dgm:spPr/>
      <dgm:t>
        <a:bodyPr/>
        <a:lstStyle/>
        <a:p>
          <a:r>
            <a:rPr lang="en-US" sz="1600" dirty="0"/>
            <a:t>Include tax lists, enumeration lists, and other taxation info</a:t>
          </a:r>
        </a:p>
      </dgm:t>
    </dgm:pt>
    <dgm:pt modelId="{C5418D3B-5BC9-4D11-96AC-F4DF79AA30A0}" type="parTrans" cxnId="{840CB41B-1CF2-4483-BEB5-AE479FC95FB3}">
      <dgm:prSet/>
      <dgm:spPr/>
      <dgm:t>
        <a:bodyPr/>
        <a:lstStyle/>
        <a:p>
          <a:endParaRPr lang="en-US"/>
        </a:p>
      </dgm:t>
    </dgm:pt>
    <dgm:pt modelId="{90AE7926-5CBD-4BF2-9322-C430B981D3EA}" type="sibTrans" cxnId="{840CB41B-1CF2-4483-BEB5-AE479FC95FB3}">
      <dgm:prSet/>
      <dgm:spPr/>
      <dgm:t>
        <a:bodyPr/>
        <a:lstStyle/>
        <a:p>
          <a:endParaRPr lang="en-US"/>
        </a:p>
      </dgm:t>
    </dgm:pt>
    <dgm:pt modelId="{039228EB-435A-42F2-8B5A-AD6852F4F39B}">
      <dgm:prSet custT="1"/>
      <dgm:spPr/>
      <dgm:t>
        <a:bodyPr/>
        <a:lstStyle/>
        <a:p>
          <a:r>
            <a:rPr lang="en-US" sz="1600" dirty="0"/>
            <a:t>Help establish residence and distinguish individuals with the same name</a:t>
          </a:r>
        </a:p>
      </dgm:t>
    </dgm:pt>
    <dgm:pt modelId="{96FFE8C3-6B05-4729-947C-0B1C235A8565}" type="parTrans" cxnId="{FA99C166-EE2D-4EAB-B9F9-4285D34215E3}">
      <dgm:prSet/>
      <dgm:spPr/>
      <dgm:t>
        <a:bodyPr/>
        <a:lstStyle/>
        <a:p>
          <a:endParaRPr lang="en-US"/>
        </a:p>
      </dgm:t>
    </dgm:pt>
    <dgm:pt modelId="{2F40EC79-7135-467C-9AB3-CAD816D5BDD7}" type="sibTrans" cxnId="{FA99C166-EE2D-4EAB-B9F9-4285D34215E3}">
      <dgm:prSet/>
      <dgm:spPr/>
      <dgm:t>
        <a:bodyPr/>
        <a:lstStyle/>
        <a:p>
          <a:endParaRPr lang="en-US"/>
        </a:p>
      </dgm:t>
    </dgm:pt>
    <dgm:pt modelId="{FE6BAEBC-903D-4786-BEF2-FFD5D72328C5}">
      <dgm:prSet custT="1"/>
      <dgm:spPr/>
      <dgm:t>
        <a:bodyPr/>
        <a:lstStyle/>
        <a:p>
          <a:r>
            <a:rPr lang="en-US" sz="1600" dirty="0"/>
            <a:t>Indicate financial status and provide indirect evidence of death or family members</a:t>
          </a:r>
        </a:p>
      </dgm:t>
    </dgm:pt>
    <dgm:pt modelId="{CD836B07-2675-43ED-B06B-26106E080E7E}" type="parTrans" cxnId="{87DA5308-9995-433B-99CA-A66B6ED9DE00}">
      <dgm:prSet/>
      <dgm:spPr/>
      <dgm:t>
        <a:bodyPr/>
        <a:lstStyle/>
        <a:p>
          <a:endParaRPr lang="en-US"/>
        </a:p>
      </dgm:t>
    </dgm:pt>
    <dgm:pt modelId="{59A07A6F-BD85-4FCB-8872-2B0779D4DD54}" type="sibTrans" cxnId="{87DA5308-9995-433B-99CA-A66B6ED9DE00}">
      <dgm:prSet/>
      <dgm:spPr/>
      <dgm:t>
        <a:bodyPr/>
        <a:lstStyle/>
        <a:p>
          <a:endParaRPr lang="en-US"/>
        </a:p>
      </dgm:t>
    </dgm:pt>
    <dgm:pt modelId="{67636752-7F07-4C92-938F-8FBAA769BBE5}">
      <dgm:prSet custT="1"/>
      <dgm:spPr/>
      <dgm:t>
        <a:bodyPr/>
        <a:lstStyle/>
        <a:p>
          <a:r>
            <a:rPr lang="en-US" sz="1600" dirty="0"/>
            <a:t>Often the earliest records in new settlements</a:t>
          </a:r>
        </a:p>
      </dgm:t>
    </dgm:pt>
    <dgm:pt modelId="{976A3790-452D-462A-A2A8-61634D7D7D67}" type="parTrans" cxnId="{7B1B6BFF-59F2-4DA6-8996-ED835F519889}">
      <dgm:prSet/>
      <dgm:spPr/>
      <dgm:t>
        <a:bodyPr/>
        <a:lstStyle/>
        <a:p>
          <a:endParaRPr lang="en-US"/>
        </a:p>
      </dgm:t>
    </dgm:pt>
    <dgm:pt modelId="{19EEB7E7-703E-40BD-8A69-E2513638AAE3}" type="sibTrans" cxnId="{7B1B6BFF-59F2-4DA6-8996-ED835F519889}">
      <dgm:prSet/>
      <dgm:spPr/>
      <dgm:t>
        <a:bodyPr/>
        <a:lstStyle/>
        <a:p>
          <a:endParaRPr lang="en-US"/>
        </a:p>
      </dgm:t>
    </dgm:pt>
    <dgm:pt modelId="{396E52CA-3058-493C-8FAF-3BE2C1B7F3E3}">
      <dgm:prSet/>
      <dgm:spPr/>
      <dgm:t>
        <a:bodyPr/>
        <a:lstStyle/>
        <a:p>
          <a:pPr>
            <a:defRPr b="1"/>
          </a:pPr>
          <a:r>
            <a:rPr lang="en-US"/>
            <a:t>Court Records</a:t>
          </a:r>
        </a:p>
      </dgm:t>
    </dgm:pt>
    <dgm:pt modelId="{0774D2FC-84F4-48E5-9E6E-320CA4392039}" type="parTrans" cxnId="{37C4987E-763B-419F-A779-083A21AD17FC}">
      <dgm:prSet/>
      <dgm:spPr/>
      <dgm:t>
        <a:bodyPr/>
        <a:lstStyle/>
        <a:p>
          <a:endParaRPr lang="en-US"/>
        </a:p>
      </dgm:t>
    </dgm:pt>
    <dgm:pt modelId="{82C959E0-113B-42EE-A13C-F8C16F1E39F7}" type="sibTrans" cxnId="{37C4987E-763B-419F-A779-083A21AD17FC}">
      <dgm:prSet/>
      <dgm:spPr/>
      <dgm:t>
        <a:bodyPr/>
        <a:lstStyle/>
        <a:p>
          <a:endParaRPr lang="en-US"/>
        </a:p>
      </dgm:t>
    </dgm:pt>
    <dgm:pt modelId="{2AE7397F-95B8-4B59-BF0B-894A8AE8F4C1}">
      <dgm:prSet custT="1"/>
      <dgm:spPr/>
      <dgm:t>
        <a:bodyPr/>
        <a:lstStyle/>
        <a:p>
          <a:r>
            <a:rPr lang="en-US" sz="1600" dirty="0"/>
            <a:t>Created by the court system, with variations by state</a:t>
          </a:r>
        </a:p>
      </dgm:t>
    </dgm:pt>
    <dgm:pt modelId="{66938D78-0EE7-4156-A134-A1099335B989}" type="parTrans" cxnId="{7D752E2B-45BE-4483-B016-37F88E2A087A}">
      <dgm:prSet/>
      <dgm:spPr/>
      <dgm:t>
        <a:bodyPr/>
        <a:lstStyle/>
        <a:p>
          <a:endParaRPr lang="en-US"/>
        </a:p>
      </dgm:t>
    </dgm:pt>
    <dgm:pt modelId="{3AF16A3A-55E1-4BD4-9ADE-5820CFB3190C}" type="sibTrans" cxnId="{7D752E2B-45BE-4483-B016-37F88E2A087A}">
      <dgm:prSet/>
      <dgm:spPr/>
      <dgm:t>
        <a:bodyPr/>
        <a:lstStyle/>
        <a:p>
          <a:endParaRPr lang="en-US"/>
        </a:p>
      </dgm:t>
    </dgm:pt>
    <dgm:pt modelId="{31C2155B-980D-421A-B69F-657ECB40CE82}">
      <dgm:prSet custT="1"/>
      <dgm:spPr/>
      <dgm:t>
        <a:bodyPr/>
        <a:lstStyle/>
        <a:p>
          <a:r>
            <a:rPr lang="en-US" sz="1600" dirty="0"/>
            <a:t>Reveal personal details and relationships</a:t>
          </a:r>
        </a:p>
      </dgm:t>
    </dgm:pt>
    <dgm:pt modelId="{B6E3815A-970B-4A94-B6D5-3E8B062499F1}" type="parTrans" cxnId="{A25781B3-0052-4650-B8B6-EAB032C5BDF4}">
      <dgm:prSet/>
      <dgm:spPr/>
      <dgm:t>
        <a:bodyPr/>
        <a:lstStyle/>
        <a:p>
          <a:endParaRPr lang="en-US"/>
        </a:p>
      </dgm:t>
    </dgm:pt>
    <dgm:pt modelId="{A9826DE1-04C3-4835-844A-1A44B8ACD76B}" type="sibTrans" cxnId="{A25781B3-0052-4650-B8B6-EAB032C5BDF4}">
      <dgm:prSet/>
      <dgm:spPr/>
      <dgm:t>
        <a:bodyPr/>
        <a:lstStyle/>
        <a:p>
          <a:endParaRPr lang="en-US"/>
        </a:p>
      </dgm:t>
    </dgm:pt>
    <dgm:pt modelId="{156A0F19-B0FE-427C-BC1C-91DCBBBBC510}">
      <dgm:prSet custT="1"/>
      <dgm:spPr/>
      <dgm:t>
        <a:bodyPr/>
        <a:lstStyle/>
        <a:p>
          <a:r>
            <a:rPr lang="en-US" sz="1600" dirty="0"/>
            <a:t>Can help identify family, neighbors, or friends</a:t>
          </a:r>
        </a:p>
      </dgm:t>
    </dgm:pt>
    <dgm:pt modelId="{3B1C98D1-0C0D-4AB6-80A9-8DC24407A642}" type="parTrans" cxnId="{06283BD3-C5F3-48CA-9C8F-732BEB04F83C}">
      <dgm:prSet/>
      <dgm:spPr/>
      <dgm:t>
        <a:bodyPr/>
        <a:lstStyle/>
        <a:p>
          <a:endParaRPr lang="en-US"/>
        </a:p>
      </dgm:t>
    </dgm:pt>
    <dgm:pt modelId="{DFA62778-1357-42DC-BE92-630FADAB829B}" type="sibTrans" cxnId="{06283BD3-C5F3-48CA-9C8F-732BEB04F83C}">
      <dgm:prSet/>
      <dgm:spPr/>
      <dgm:t>
        <a:bodyPr/>
        <a:lstStyle/>
        <a:p>
          <a:endParaRPr lang="en-US"/>
        </a:p>
      </dgm:t>
    </dgm:pt>
    <dgm:pt modelId="{D2E9458F-9F6F-4535-A1A7-4B32C64D88BB}">
      <dgm:prSet/>
      <dgm:spPr/>
      <dgm:t>
        <a:bodyPr/>
        <a:lstStyle/>
        <a:p>
          <a:pPr>
            <a:defRPr b="1"/>
          </a:pPr>
          <a:r>
            <a:rPr lang="en-US"/>
            <a:t>Miscellaneous Records</a:t>
          </a:r>
        </a:p>
      </dgm:t>
    </dgm:pt>
    <dgm:pt modelId="{39E16FD5-067D-418A-8F0A-A490A7A75146}" type="parTrans" cxnId="{0BB5920E-CF37-4AF9-88B2-84F9632F4002}">
      <dgm:prSet/>
      <dgm:spPr/>
      <dgm:t>
        <a:bodyPr/>
        <a:lstStyle/>
        <a:p>
          <a:endParaRPr lang="en-US"/>
        </a:p>
      </dgm:t>
    </dgm:pt>
    <dgm:pt modelId="{2D33901D-EDFA-4E87-94EC-B782732040E4}" type="sibTrans" cxnId="{0BB5920E-CF37-4AF9-88B2-84F9632F4002}">
      <dgm:prSet/>
      <dgm:spPr/>
      <dgm:t>
        <a:bodyPr/>
        <a:lstStyle/>
        <a:p>
          <a:endParaRPr lang="en-US"/>
        </a:p>
      </dgm:t>
    </dgm:pt>
    <dgm:pt modelId="{A79B685B-AF46-442F-9172-655C08A90EA8}">
      <dgm:prSet custT="1"/>
      <dgm:spPr/>
      <dgm:t>
        <a:bodyPr/>
        <a:lstStyle/>
        <a:p>
          <a:r>
            <a:rPr lang="en-US" sz="1600" dirty="0"/>
            <a:t>Encompass Bible records, periodical indexes, town records, and more</a:t>
          </a:r>
        </a:p>
      </dgm:t>
    </dgm:pt>
    <dgm:pt modelId="{0B65553E-6463-4BE6-A5FE-09D71DAB8F37}" type="parTrans" cxnId="{B0317409-EF26-464E-A457-241F4FEDD838}">
      <dgm:prSet/>
      <dgm:spPr/>
      <dgm:t>
        <a:bodyPr/>
        <a:lstStyle/>
        <a:p>
          <a:endParaRPr lang="en-US"/>
        </a:p>
      </dgm:t>
    </dgm:pt>
    <dgm:pt modelId="{9235FE1B-CD5C-4440-8456-E7171344D3E6}" type="sibTrans" cxnId="{B0317409-EF26-464E-A457-241F4FEDD838}">
      <dgm:prSet/>
      <dgm:spPr/>
      <dgm:t>
        <a:bodyPr/>
        <a:lstStyle/>
        <a:p>
          <a:endParaRPr lang="en-US"/>
        </a:p>
      </dgm:t>
    </dgm:pt>
    <dgm:pt modelId="{78C99065-0EF9-4029-AFAF-048A25E55115}">
      <dgm:prSet custT="1"/>
      <dgm:spPr/>
      <dgm:t>
        <a:bodyPr/>
        <a:lstStyle/>
        <a:p>
          <a:r>
            <a:rPr lang="en-US" sz="1600" dirty="0"/>
            <a:t>Include lists of settlers, store ledgers, account books, and occupation lists</a:t>
          </a:r>
        </a:p>
      </dgm:t>
    </dgm:pt>
    <dgm:pt modelId="{3BDEFD2D-82EA-40B4-B323-C5BD6C4F59EF}" type="parTrans" cxnId="{384DC5C4-48C5-4C2B-9135-1BBBA50A6432}">
      <dgm:prSet/>
      <dgm:spPr/>
      <dgm:t>
        <a:bodyPr/>
        <a:lstStyle/>
        <a:p>
          <a:endParaRPr lang="en-US"/>
        </a:p>
      </dgm:t>
    </dgm:pt>
    <dgm:pt modelId="{81A53C55-65E7-46D1-AD34-DD8BB7B4C29B}" type="sibTrans" cxnId="{384DC5C4-48C5-4C2B-9135-1BBBA50A6432}">
      <dgm:prSet/>
      <dgm:spPr/>
      <dgm:t>
        <a:bodyPr/>
        <a:lstStyle/>
        <a:p>
          <a:endParaRPr lang="en-US"/>
        </a:p>
      </dgm:t>
    </dgm:pt>
    <dgm:pt modelId="{8DFE0E68-D86D-4F84-9106-7C4689651A16}" type="pres">
      <dgm:prSet presAssocID="{FE39EAFF-7E17-4BAA-A049-29E3FC4BDA33}" presName="root" presStyleCnt="0">
        <dgm:presLayoutVars>
          <dgm:dir/>
          <dgm:resizeHandles val="exact"/>
        </dgm:presLayoutVars>
      </dgm:prSet>
      <dgm:spPr/>
    </dgm:pt>
    <dgm:pt modelId="{28D5526F-2BD6-45A2-83E6-10CE9B459079}" type="pres">
      <dgm:prSet presAssocID="{B966BB4A-4C76-4405-A128-584463814AD9}" presName="compNode" presStyleCnt="0"/>
      <dgm:spPr/>
    </dgm:pt>
    <dgm:pt modelId="{FBFDFDE4-89FD-4C06-BFFF-95A09BF19CEF}" type="pres">
      <dgm:prSet presAssocID="{B966BB4A-4C76-4405-A128-584463814AD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
        </a:ext>
      </dgm:extLst>
    </dgm:pt>
    <dgm:pt modelId="{4B7D2F62-504E-4DB0-B7BC-1BAE748849AA}" type="pres">
      <dgm:prSet presAssocID="{B966BB4A-4C76-4405-A128-584463814AD9}" presName="iconSpace" presStyleCnt="0"/>
      <dgm:spPr/>
    </dgm:pt>
    <dgm:pt modelId="{1A1BCF14-7843-4736-82CC-44F1D9AB763C}" type="pres">
      <dgm:prSet presAssocID="{B966BB4A-4C76-4405-A128-584463814AD9}" presName="parTx" presStyleLbl="revTx" presStyleIdx="0" presStyleCnt="6">
        <dgm:presLayoutVars>
          <dgm:chMax val="0"/>
          <dgm:chPref val="0"/>
        </dgm:presLayoutVars>
      </dgm:prSet>
      <dgm:spPr/>
    </dgm:pt>
    <dgm:pt modelId="{861F47CC-D63E-4134-984D-25D76234F890}" type="pres">
      <dgm:prSet presAssocID="{B966BB4A-4C76-4405-A128-584463814AD9}" presName="txSpace" presStyleCnt="0"/>
      <dgm:spPr/>
    </dgm:pt>
    <dgm:pt modelId="{9166A9D5-4E83-46A6-938F-18FEB608A581}" type="pres">
      <dgm:prSet presAssocID="{B966BB4A-4C76-4405-A128-584463814AD9}" presName="desTx" presStyleLbl="revTx" presStyleIdx="1" presStyleCnt="6">
        <dgm:presLayoutVars/>
      </dgm:prSet>
      <dgm:spPr/>
    </dgm:pt>
    <dgm:pt modelId="{46290044-B75B-4E2D-B62C-11256A8C026A}" type="pres">
      <dgm:prSet presAssocID="{CCD8F722-D045-47B0-A901-ABD236A45DF3}" presName="sibTrans" presStyleCnt="0"/>
      <dgm:spPr/>
    </dgm:pt>
    <dgm:pt modelId="{FBA8596E-A048-4E28-8E69-ECBFF298F592}" type="pres">
      <dgm:prSet presAssocID="{396E52CA-3058-493C-8FAF-3BE2C1B7F3E3}" presName="compNode" presStyleCnt="0"/>
      <dgm:spPr/>
    </dgm:pt>
    <dgm:pt modelId="{D1169D76-C083-4D9A-8C77-04A88561452E}" type="pres">
      <dgm:prSet presAssocID="{396E52CA-3058-493C-8FAF-3BE2C1B7F3E3}"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avel"/>
        </a:ext>
      </dgm:extLst>
    </dgm:pt>
    <dgm:pt modelId="{9E9E020B-12BD-426C-A923-08B7186D45F9}" type="pres">
      <dgm:prSet presAssocID="{396E52CA-3058-493C-8FAF-3BE2C1B7F3E3}" presName="iconSpace" presStyleCnt="0"/>
      <dgm:spPr/>
    </dgm:pt>
    <dgm:pt modelId="{70230696-9E4A-4F9E-BEFE-21B049A1FC12}" type="pres">
      <dgm:prSet presAssocID="{396E52CA-3058-493C-8FAF-3BE2C1B7F3E3}" presName="parTx" presStyleLbl="revTx" presStyleIdx="2" presStyleCnt="6">
        <dgm:presLayoutVars>
          <dgm:chMax val="0"/>
          <dgm:chPref val="0"/>
        </dgm:presLayoutVars>
      </dgm:prSet>
      <dgm:spPr/>
    </dgm:pt>
    <dgm:pt modelId="{9CBF6C2B-DFD5-440C-9256-19B1FC37ABE1}" type="pres">
      <dgm:prSet presAssocID="{396E52CA-3058-493C-8FAF-3BE2C1B7F3E3}" presName="txSpace" presStyleCnt="0"/>
      <dgm:spPr/>
    </dgm:pt>
    <dgm:pt modelId="{01609B54-FC10-4DEB-B1D2-AFD424484A1C}" type="pres">
      <dgm:prSet presAssocID="{396E52CA-3058-493C-8FAF-3BE2C1B7F3E3}" presName="desTx" presStyleLbl="revTx" presStyleIdx="3" presStyleCnt="6">
        <dgm:presLayoutVars/>
      </dgm:prSet>
      <dgm:spPr/>
    </dgm:pt>
    <dgm:pt modelId="{48D5FC3F-0ECA-4825-B0F9-4545C33925C0}" type="pres">
      <dgm:prSet presAssocID="{82C959E0-113B-42EE-A13C-F8C16F1E39F7}" presName="sibTrans" presStyleCnt="0"/>
      <dgm:spPr/>
    </dgm:pt>
    <dgm:pt modelId="{A6457017-290A-4AD1-88C3-0E3F0DE351DF}" type="pres">
      <dgm:prSet presAssocID="{D2E9458F-9F6F-4535-A1A7-4B32C64D88BB}" presName="compNode" presStyleCnt="0"/>
      <dgm:spPr/>
    </dgm:pt>
    <dgm:pt modelId="{5E3800D4-0302-4562-9522-803B4C9062B6}" type="pres">
      <dgm:prSet presAssocID="{D2E9458F-9F6F-4535-A1A7-4B32C64D88B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nk"/>
        </a:ext>
      </dgm:extLst>
    </dgm:pt>
    <dgm:pt modelId="{AB270B86-79F4-4064-944C-C5AFC11E53E4}" type="pres">
      <dgm:prSet presAssocID="{D2E9458F-9F6F-4535-A1A7-4B32C64D88BB}" presName="iconSpace" presStyleCnt="0"/>
      <dgm:spPr/>
    </dgm:pt>
    <dgm:pt modelId="{FACA7224-F9D4-489E-8357-9932AB9D3AE6}" type="pres">
      <dgm:prSet presAssocID="{D2E9458F-9F6F-4535-A1A7-4B32C64D88BB}" presName="parTx" presStyleLbl="revTx" presStyleIdx="4" presStyleCnt="6">
        <dgm:presLayoutVars>
          <dgm:chMax val="0"/>
          <dgm:chPref val="0"/>
        </dgm:presLayoutVars>
      </dgm:prSet>
      <dgm:spPr/>
    </dgm:pt>
    <dgm:pt modelId="{03264653-BAFC-4380-AE22-7CF8B6CE2FC9}" type="pres">
      <dgm:prSet presAssocID="{D2E9458F-9F6F-4535-A1A7-4B32C64D88BB}" presName="txSpace" presStyleCnt="0"/>
      <dgm:spPr/>
    </dgm:pt>
    <dgm:pt modelId="{D19582CF-5D4E-4E5D-B201-7E0DE4491877}" type="pres">
      <dgm:prSet presAssocID="{D2E9458F-9F6F-4535-A1A7-4B32C64D88BB}" presName="desTx" presStyleLbl="revTx" presStyleIdx="5" presStyleCnt="6">
        <dgm:presLayoutVars/>
      </dgm:prSet>
      <dgm:spPr/>
    </dgm:pt>
  </dgm:ptLst>
  <dgm:cxnLst>
    <dgm:cxn modelId="{87DA5308-9995-433B-99CA-A66B6ED9DE00}" srcId="{B966BB4A-4C76-4405-A128-584463814AD9}" destId="{FE6BAEBC-903D-4786-BEF2-FFD5D72328C5}" srcOrd="2" destOrd="0" parTransId="{CD836B07-2675-43ED-B06B-26106E080E7E}" sibTransId="{59A07A6F-BD85-4FCB-8872-2B0779D4DD54}"/>
    <dgm:cxn modelId="{B0317409-EF26-464E-A457-241F4FEDD838}" srcId="{D2E9458F-9F6F-4535-A1A7-4B32C64D88BB}" destId="{A79B685B-AF46-442F-9172-655C08A90EA8}" srcOrd="0" destOrd="0" parTransId="{0B65553E-6463-4BE6-A5FE-09D71DAB8F37}" sibTransId="{9235FE1B-CD5C-4440-8456-E7171344D3E6}"/>
    <dgm:cxn modelId="{0BB5920E-CF37-4AF9-88B2-84F9632F4002}" srcId="{FE39EAFF-7E17-4BAA-A049-29E3FC4BDA33}" destId="{D2E9458F-9F6F-4535-A1A7-4B32C64D88BB}" srcOrd="2" destOrd="0" parTransId="{39E16FD5-067D-418A-8F0A-A490A7A75146}" sibTransId="{2D33901D-EDFA-4E87-94EC-B782732040E4}"/>
    <dgm:cxn modelId="{840CB41B-1CF2-4483-BEB5-AE479FC95FB3}" srcId="{B966BB4A-4C76-4405-A128-584463814AD9}" destId="{188E0417-2752-4784-820F-8535CA30687A}" srcOrd="0" destOrd="0" parTransId="{C5418D3B-5BC9-4D11-96AC-F4DF79AA30A0}" sibTransId="{90AE7926-5CBD-4BF2-9322-C430B981D3EA}"/>
    <dgm:cxn modelId="{7CBA7420-4DDA-4A74-95B3-08842A7CA9A3}" type="presOf" srcId="{FE6BAEBC-903D-4786-BEF2-FFD5D72328C5}" destId="{9166A9D5-4E83-46A6-938F-18FEB608A581}" srcOrd="0" destOrd="2" presId="urn:microsoft.com/office/officeart/2018/2/layout/IconLabelDescriptionList"/>
    <dgm:cxn modelId="{7D752E2B-45BE-4483-B016-37F88E2A087A}" srcId="{396E52CA-3058-493C-8FAF-3BE2C1B7F3E3}" destId="{2AE7397F-95B8-4B59-BF0B-894A8AE8F4C1}" srcOrd="0" destOrd="0" parTransId="{66938D78-0EE7-4156-A134-A1099335B989}" sibTransId="{3AF16A3A-55E1-4BD4-9ADE-5820CFB3190C}"/>
    <dgm:cxn modelId="{573C352E-8FE6-4E31-A5E4-E2A876A57D8D}" type="presOf" srcId="{188E0417-2752-4784-820F-8535CA30687A}" destId="{9166A9D5-4E83-46A6-938F-18FEB608A581}" srcOrd="0" destOrd="0" presId="urn:microsoft.com/office/officeart/2018/2/layout/IconLabelDescriptionList"/>
    <dgm:cxn modelId="{559BA736-6747-41AF-8434-D7CA24DE08D5}" type="presOf" srcId="{156A0F19-B0FE-427C-BC1C-91DCBBBBC510}" destId="{01609B54-FC10-4DEB-B1D2-AFD424484A1C}" srcOrd="0" destOrd="2" presId="urn:microsoft.com/office/officeart/2018/2/layout/IconLabelDescriptionList"/>
    <dgm:cxn modelId="{0FE39B38-8F8F-4396-97EE-F1498A026400}" type="presOf" srcId="{67636752-7F07-4C92-938F-8FBAA769BBE5}" destId="{9166A9D5-4E83-46A6-938F-18FEB608A581}" srcOrd="0" destOrd="3" presId="urn:microsoft.com/office/officeart/2018/2/layout/IconLabelDescriptionList"/>
    <dgm:cxn modelId="{719D3A44-D87F-478F-9569-A6CFEEEEED11}" type="presOf" srcId="{A79B685B-AF46-442F-9172-655C08A90EA8}" destId="{D19582CF-5D4E-4E5D-B201-7E0DE4491877}" srcOrd="0" destOrd="0" presId="urn:microsoft.com/office/officeart/2018/2/layout/IconLabelDescriptionList"/>
    <dgm:cxn modelId="{FA99C166-EE2D-4EAB-B9F9-4285D34215E3}" srcId="{B966BB4A-4C76-4405-A128-584463814AD9}" destId="{039228EB-435A-42F2-8B5A-AD6852F4F39B}" srcOrd="1" destOrd="0" parTransId="{96FFE8C3-6B05-4729-947C-0B1C235A8565}" sibTransId="{2F40EC79-7135-467C-9AB3-CAD816D5BDD7}"/>
    <dgm:cxn modelId="{656A084F-EB67-4720-967B-023EE5261ACF}" type="presOf" srcId="{B966BB4A-4C76-4405-A128-584463814AD9}" destId="{1A1BCF14-7843-4736-82CC-44F1D9AB763C}" srcOrd="0" destOrd="0" presId="urn:microsoft.com/office/officeart/2018/2/layout/IconLabelDescriptionList"/>
    <dgm:cxn modelId="{37C4987E-763B-419F-A779-083A21AD17FC}" srcId="{FE39EAFF-7E17-4BAA-A049-29E3FC4BDA33}" destId="{396E52CA-3058-493C-8FAF-3BE2C1B7F3E3}" srcOrd="1" destOrd="0" parTransId="{0774D2FC-84F4-48E5-9E6E-320CA4392039}" sibTransId="{82C959E0-113B-42EE-A13C-F8C16F1E39F7}"/>
    <dgm:cxn modelId="{C29B74A3-282F-4FC3-ACAB-2D1452FD02B5}" type="presOf" srcId="{039228EB-435A-42F2-8B5A-AD6852F4F39B}" destId="{9166A9D5-4E83-46A6-938F-18FEB608A581}" srcOrd="0" destOrd="1" presId="urn:microsoft.com/office/officeart/2018/2/layout/IconLabelDescriptionList"/>
    <dgm:cxn modelId="{4F5F09A8-BE9D-467A-AE6C-717CA6530D6B}" type="presOf" srcId="{FE39EAFF-7E17-4BAA-A049-29E3FC4BDA33}" destId="{8DFE0E68-D86D-4F84-9106-7C4689651A16}" srcOrd="0" destOrd="0" presId="urn:microsoft.com/office/officeart/2018/2/layout/IconLabelDescriptionList"/>
    <dgm:cxn modelId="{A25781B3-0052-4650-B8B6-EAB032C5BDF4}" srcId="{396E52CA-3058-493C-8FAF-3BE2C1B7F3E3}" destId="{31C2155B-980D-421A-B69F-657ECB40CE82}" srcOrd="1" destOrd="0" parTransId="{B6E3815A-970B-4A94-B6D5-3E8B062499F1}" sibTransId="{A9826DE1-04C3-4835-844A-1A44B8ACD76B}"/>
    <dgm:cxn modelId="{92E246BD-CA53-4A86-927E-87703B36A9E8}" type="presOf" srcId="{2AE7397F-95B8-4B59-BF0B-894A8AE8F4C1}" destId="{01609B54-FC10-4DEB-B1D2-AFD424484A1C}" srcOrd="0" destOrd="0" presId="urn:microsoft.com/office/officeart/2018/2/layout/IconLabelDescriptionList"/>
    <dgm:cxn modelId="{995F22C3-5359-4E25-BE9A-7D143A39600B}" type="presOf" srcId="{D2E9458F-9F6F-4535-A1A7-4B32C64D88BB}" destId="{FACA7224-F9D4-489E-8357-9932AB9D3AE6}" srcOrd="0" destOrd="0" presId="urn:microsoft.com/office/officeart/2018/2/layout/IconLabelDescriptionList"/>
    <dgm:cxn modelId="{384DC5C4-48C5-4C2B-9135-1BBBA50A6432}" srcId="{D2E9458F-9F6F-4535-A1A7-4B32C64D88BB}" destId="{78C99065-0EF9-4029-AFAF-048A25E55115}" srcOrd="1" destOrd="0" parTransId="{3BDEFD2D-82EA-40B4-B323-C5BD6C4F59EF}" sibTransId="{81A53C55-65E7-46D1-AD34-DD8BB7B4C29B}"/>
    <dgm:cxn modelId="{E58359CD-77D1-4C58-9414-A3D72BC314ED}" type="presOf" srcId="{396E52CA-3058-493C-8FAF-3BE2C1B7F3E3}" destId="{70230696-9E4A-4F9E-BEFE-21B049A1FC12}" srcOrd="0" destOrd="0" presId="urn:microsoft.com/office/officeart/2018/2/layout/IconLabelDescriptionList"/>
    <dgm:cxn modelId="{06283BD3-C5F3-48CA-9C8F-732BEB04F83C}" srcId="{396E52CA-3058-493C-8FAF-3BE2C1B7F3E3}" destId="{156A0F19-B0FE-427C-BC1C-91DCBBBBC510}" srcOrd="2" destOrd="0" parTransId="{3B1C98D1-0C0D-4AB6-80A9-8DC24407A642}" sibTransId="{DFA62778-1357-42DC-BE92-630FADAB829B}"/>
    <dgm:cxn modelId="{20D5DFE7-339A-4F4C-9036-3601626354F5}" srcId="{FE39EAFF-7E17-4BAA-A049-29E3FC4BDA33}" destId="{B966BB4A-4C76-4405-A128-584463814AD9}" srcOrd="0" destOrd="0" parTransId="{6183532A-AB97-4AD5-93CA-D37787BF7A51}" sibTransId="{CCD8F722-D045-47B0-A901-ABD236A45DF3}"/>
    <dgm:cxn modelId="{B6C54CF0-2AB3-4461-96A1-0201480FE7F4}" type="presOf" srcId="{31C2155B-980D-421A-B69F-657ECB40CE82}" destId="{01609B54-FC10-4DEB-B1D2-AFD424484A1C}" srcOrd="0" destOrd="1" presId="urn:microsoft.com/office/officeart/2018/2/layout/IconLabelDescriptionList"/>
    <dgm:cxn modelId="{020F64FC-AF0F-4832-A510-2C67C53D502C}" type="presOf" srcId="{78C99065-0EF9-4029-AFAF-048A25E55115}" destId="{D19582CF-5D4E-4E5D-B201-7E0DE4491877}" srcOrd="0" destOrd="1" presId="urn:microsoft.com/office/officeart/2018/2/layout/IconLabelDescriptionList"/>
    <dgm:cxn modelId="{7B1B6BFF-59F2-4DA6-8996-ED835F519889}" srcId="{B966BB4A-4C76-4405-A128-584463814AD9}" destId="{67636752-7F07-4C92-938F-8FBAA769BBE5}" srcOrd="3" destOrd="0" parTransId="{976A3790-452D-462A-A2A8-61634D7D7D67}" sibTransId="{19EEB7E7-703E-40BD-8A69-E2513638AAE3}"/>
    <dgm:cxn modelId="{B3A2429C-8000-4B9D-9FCD-880B3C443356}" type="presParOf" srcId="{8DFE0E68-D86D-4F84-9106-7C4689651A16}" destId="{28D5526F-2BD6-45A2-83E6-10CE9B459079}" srcOrd="0" destOrd="0" presId="urn:microsoft.com/office/officeart/2018/2/layout/IconLabelDescriptionList"/>
    <dgm:cxn modelId="{D047F277-7AA3-48BA-A6CD-DD25733B7B0B}" type="presParOf" srcId="{28D5526F-2BD6-45A2-83E6-10CE9B459079}" destId="{FBFDFDE4-89FD-4C06-BFFF-95A09BF19CEF}" srcOrd="0" destOrd="0" presId="urn:microsoft.com/office/officeart/2018/2/layout/IconLabelDescriptionList"/>
    <dgm:cxn modelId="{0BC6B912-D0EB-4250-A93F-505B2DC3C15E}" type="presParOf" srcId="{28D5526F-2BD6-45A2-83E6-10CE9B459079}" destId="{4B7D2F62-504E-4DB0-B7BC-1BAE748849AA}" srcOrd="1" destOrd="0" presId="urn:microsoft.com/office/officeart/2018/2/layout/IconLabelDescriptionList"/>
    <dgm:cxn modelId="{D9BC0A46-B862-4DE4-B621-411A84185090}" type="presParOf" srcId="{28D5526F-2BD6-45A2-83E6-10CE9B459079}" destId="{1A1BCF14-7843-4736-82CC-44F1D9AB763C}" srcOrd="2" destOrd="0" presId="urn:microsoft.com/office/officeart/2018/2/layout/IconLabelDescriptionList"/>
    <dgm:cxn modelId="{449AF3F3-FB3C-4F08-9A1E-47CAB47EDE8E}" type="presParOf" srcId="{28D5526F-2BD6-45A2-83E6-10CE9B459079}" destId="{861F47CC-D63E-4134-984D-25D76234F890}" srcOrd="3" destOrd="0" presId="urn:microsoft.com/office/officeart/2018/2/layout/IconLabelDescriptionList"/>
    <dgm:cxn modelId="{047B4832-1584-4C9E-BE5A-192203C73E12}" type="presParOf" srcId="{28D5526F-2BD6-45A2-83E6-10CE9B459079}" destId="{9166A9D5-4E83-46A6-938F-18FEB608A581}" srcOrd="4" destOrd="0" presId="urn:microsoft.com/office/officeart/2018/2/layout/IconLabelDescriptionList"/>
    <dgm:cxn modelId="{49F4A48C-5151-4307-9B48-BC173664141E}" type="presParOf" srcId="{8DFE0E68-D86D-4F84-9106-7C4689651A16}" destId="{46290044-B75B-4E2D-B62C-11256A8C026A}" srcOrd="1" destOrd="0" presId="urn:microsoft.com/office/officeart/2018/2/layout/IconLabelDescriptionList"/>
    <dgm:cxn modelId="{C20C5829-274B-451F-8869-69EBDDC3F076}" type="presParOf" srcId="{8DFE0E68-D86D-4F84-9106-7C4689651A16}" destId="{FBA8596E-A048-4E28-8E69-ECBFF298F592}" srcOrd="2" destOrd="0" presId="urn:microsoft.com/office/officeart/2018/2/layout/IconLabelDescriptionList"/>
    <dgm:cxn modelId="{872713BE-02CE-4419-A297-80FE83D25A24}" type="presParOf" srcId="{FBA8596E-A048-4E28-8E69-ECBFF298F592}" destId="{D1169D76-C083-4D9A-8C77-04A88561452E}" srcOrd="0" destOrd="0" presId="urn:microsoft.com/office/officeart/2018/2/layout/IconLabelDescriptionList"/>
    <dgm:cxn modelId="{246ADCF7-7E19-4FE3-8927-9A90B2D191DF}" type="presParOf" srcId="{FBA8596E-A048-4E28-8E69-ECBFF298F592}" destId="{9E9E020B-12BD-426C-A923-08B7186D45F9}" srcOrd="1" destOrd="0" presId="urn:microsoft.com/office/officeart/2018/2/layout/IconLabelDescriptionList"/>
    <dgm:cxn modelId="{106EBBFD-41DF-481A-B6FC-756270917D6B}" type="presParOf" srcId="{FBA8596E-A048-4E28-8E69-ECBFF298F592}" destId="{70230696-9E4A-4F9E-BEFE-21B049A1FC12}" srcOrd="2" destOrd="0" presId="urn:microsoft.com/office/officeart/2018/2/layout/IconLabelDescriptionList"/>
    <dgm:cxn modelId="{23AB72C6-C3B9-4C90-9872-410E580C2E7B}" type="presParOf" srcId="{FBA8596E-A048-4E28-8E69-ECBFF298F592}" destId="{9CBF6C2B-DFD5-440C-9256-19B1FC37ABE1}" srcOrd="3" destOrd="0" presId="urn:microsoft.com/office/officeart/2018/2/layout/IconLabelDescriptionList"/>
    <dgm:cxn modelId="{031CA70C-8C4F-424F-98C1-EDA7A4FB3B60}" type="presParOf" srcId="{FBA8596E-A048-4E28-8E69-ECBFF298F592}" destId="{01609B54-FC10-4DEB-B1D2-AFD424484A1C}" srcOrd="4" destOrd="0" presId="urn:microsoft.com/office/officeart/2018/2/layout/IconLabelDescriptionList"/>
    <dgm:cxn modelId="{8C7F0CD3-0CDF-4C5A-A3B3-F636DEA2DBBF}" type="presParOf" srcId="{8DFE0E68-D86D-4F84-9106-7C4689651A16}" destId="{48D5FC3F-0ECA-4825-B0F9-4545C33925C0}" srcOrd="3" destOrd="0" presId="urn:microsoft.com/office/officeart/2018/2/layout/IconLabelDescriptionList"/>
    <dgm:cxn modelId="{99D6B599-6862-4B4F-8474-E86790BA8E1A}" type="presParOf" srcId="{8DFE0E68-D86D-4F84-9106-7C4689651A16}" destId="{A6457017-290A-4AD1-88C3-0E3F0DE351DF}" srcOrd="4" destOrd="0" presId="urn:microsoft.com/office/officeart/2018/2/layout/IconLabelDescriptionList"/>
    <dgm:cxn modelId="{6970A6F9-9558-4902-A84D-1EE99A838EE3}" type="presParOf" srcId="{A6457017-290A-4AD1-88C3-0E3F0DE351DF}" destId="{5E3800D4-0302-4562-9522-803B4C9062B6}" srcOrd="0" destOrd="0" presId="urn:microsoft.com/office/officeart/2018/2/layout/IconLabelDescriptionList"/>
    <dgm:cxn modelId="{F031C3E0-345F-4C78-80AA-4E7F427C013D}" type="presParOf" srcId="{A6457017-290A-4AD1-88C3-0E3F0DE351DF}" destId="{AB270B86-79F4-4064-944C-C5AFC11E53E4}" srcOrd="1" destOrd="0" presId="urn:microsoft.com/office/officeart/2018/2/layout/IconLabelDescriptionList"/>
    <dgm:cxn modelId="{7AFCC8D7-CE73-4BBC-BA11-D09F5ED8A375}" type="presParOf" srcId="{A6457017-290A-4AD1-88C3-0E3F0DE351DF}" destId="{FACA7224-F9D4-489E-8357-9932AB9D3AE6}" srcOrd="2" destOrd="0" presId="urn:microsoft.com/office/officeart/2018/2/layout/IconLabelDescriptionList"/>
    <dgm:cxn modelId="{5087B757-4398-4EC6-8DCB-CC5D7DFEB82E}" type="presParOf" srcId="{A6457017-290A-4AD1-88C3-0E3F0DE351DF}" destId="{03264653-BAFC-4380-AE22-7CF8B6CE2FC9}" srcOrd="3" destOrd="0" presId="urn:microsoft.com/office/officeart/2018/2/layout/IconLabelDescriptionList"/>
    <dgm:cxn modelId="{95351E82-8085-41C2-88F8-CAC4C1588EE1}" type="presParOf" srcId="{A6457017-290A-4AD1-88C3-0E3F0DE351DF}" destId="{D19582CF-5D4E-4E5D-B201-7E0DE4491877}"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B5C5FC-B483-446B-AD71-DE027F927C2D}">
      <dsp:nvSpPr>
        <dsp:cNvPr id="0" name=""/>
        <dsp:cNvSpPr/>
      </dsp:nvSpPr>
      <dsp:spPr>
        <a:xfrm>
          <a:off x="0" y="425"/>
          <a:ext cx="6628804" cy="58573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C76AC9-A4A2-4EE6-8FA7-917C01598F1E}">
      <dsp:nvSpPr>
        <dsp:cNvPr id="0" name=""/>
        <dsp:cNvSpPr/>
      </dsp:nvSpPr>
      <dsp:spPr>
        <a:xfrm>
          <a:off x="177184" y="132215"/>
          <a:ext cx="322153" cy="32215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60BBAFD-A818-491D-B73F-DC45D41F35A5}">
      <dsp:nvSpPr>
        <dsp:cNvPr id="0" name=""/>
        <dsp:cNvSpPr/>
      </dsp:nvSpPr>
      <dsp:spPr>
        <a:xfrm>
          <a:off x="676521" y="425"/>
          <a:ext cx="5952282" cy="585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990" tIns="61990" rIns="61990" bIns="61990" numCol="1" spcCol="1270" anchor="ctr" anchorCtr="0">
          <a:noAutofit/>
        </a:bodyPr>
        <a:lstStyle/>
        <a:p>
          <a:pPr marL="0" lvl="0" indent="0" algn="l" defTabSz="711200">
            <a:lnSpc>
              <a:spcPct val="100000"/>
            </a:lnSpc>
            <a:spcBef>
              <a:spcPct val="0"/>
            </a:spcBef>
            <a:spcAft>
              <a:spcPct val="35000"/>
            </a:spcAft>
            <a:buNone/>
          </a:pPr>
          <a:r>
            <a:rPr lang="en-US" sz="1600" kern="1200"/>
            <a:t>Bibles as Family Record Keepers</a:t>
          </a:r>
        </a:p>
      </dsp:txBody>
      <dsp:txXfrm>
        <a:off x="676521" y="425"/>
        <a:ext cx="5952282" cy="585732"/>
      </dsp:txXfrm>
    </dsp:sp>
    <dsp:sp modelId="{96E6110C-811E-4E43-A4B3-964A870A9E11}">
      <dsp:nvSpPr>
        <dsp:cNvPr id="0" name=""/>
        <dsp:cNvSpPr/>
      </dsp:nvSpPr>
      <dsp:spPr>
        <a:xfrm>
          <a:off x="0" y="732591"/>
          <a:ext cx="6628804" cy="58573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23B316-D567-4B27-BD06-9112A9215183}">
      <dsp:nvSpPr>
        <dsp:cNvPr id="0" name=""/>
        <dsp:cNvSpPr/>
      </dsp:nvSpPr>
      <dsp:spPr>
        <a:xfrm>
          <a:off x="177184" y="864381"/>
          <a:ext cx="322153" cy="32215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F1ADD49-CAC6-4066-B528-369737279B40}">
      <dsp:nvSpPr>
        <dsp:cNvPr id="0" name=""/>
        <dsp:cNvSpPr/>
      </dsp:nvSpPr>
      <dsp:spPr>
        <a:xfrm>
          <a:off x="676521" y="732591"/>
          <a:ext cx="5952282" cy="585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990" tIns="61990" rIns="61990" bIns="61990" numCol="1" spcCol="1270" anchor="ctr" anchorCtr="0">
          <a:noAutofit/>
        </a:bodyPr>
        <a:lstStyle/>
        <a:p>
          <a:pPr marL="0" lvl="0" indent="0" algn="l" defTabSz="711200">
            <a:lnSpc>
              <a:spcPct val="100000"/>
            </a:lnSpc>
            <a:spcBef>
              <a:spcPct val="0"/>
            </a:spcBef>
            <a:spcAft>
              <a:spcPct val="35000"/>
            </a:spcAft>
            <a:buNone/>
          </a:pPr>
          <a:r>
            <a:rPr lang="en-US" sz="1600" kern="1200"/>
            <a:t>Personal Correspondence</a:t>
          </a:r>
        </a:p>
      </dsp:txBody>
      <dsp:txXfrm>
        <a:off x="676521" y="732591"/>
        <a:ext cx="5952282" cy="585732"/>
      </dsp:txXfrm>
    </dsp:sp>
    <dsp:sp modelId="{24743A31-079E-499F-AC77-3881BC36A0C8}">
      <dsp:nvSpPr>
        <dsp:cNvPr id="0" name=""/>
        <dsp:cNvSpPr/>
      </dsp:nvSpPr>
      <dsp:spPr>
        <a:xfrm>
          <a:off x="0" y="1464757"/>
          <a:ext cx="6628804" cy="58573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6D158F-3292-4AFC-BCA7-1653D513B25F}">
      <dsp:nvSpPr>
        <dsp:cNvPr id="0" name=""/>
        <dsp:cNvSpPr/>
      </dsp:nvSpPr>
      <dsp:spPr>
        <a:xfrm>
          <a:off x="177184" y="1596547"/>
          <a:ext cx="322153" cy="32215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B1F833E-444C-400A-988E-1CF919145A5A}">
      <dsp:nvSpPr>
        <dsp:cNvPr id="0" name=""/>
        <dsp:cNvSpPr/>
      </dsp:nvSpPr>
      <dsp:spPr>
        <a:xfrm>
          <a:off x="676521" y="1464757"/>
          <a:ext cx="5952282" cy="585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990" tIns="61990" rIns="61990" bIns="61990" numCol="1" spcCol="1270" anchor="ctr" anchorCtr="0">
          <a:noAutofit/>
        </a:bodyPr>
        <a:lstStyle/>
        <a:p>
          <a:pPr marL="0" lvl="0" indent="0" algn="l" defTabSz="711200">
            <a:lnSpc>
              <a:spcPct val="100000"/>
            </a:lnSpc>
            <a:spcBef>
              <a:spcPct val="0"/>
            </a:spcBef>
            <a:spcAft>
              <a:spcPct val="35000"/>
            </a:spcAft>
            <a:buNone/>
          </a:pPr>
          <a:r>
            <a:rPr lang="en-US" sz="1600" kern="1200" dirty="0"/>
            <a:t>Photographs</a:t>
          </a:r>
        </a:p>
      </dsp:txBody>
      <dsp:txXfrm>
        <a:off x="676521" y="1464757"/>
        <a:ext cx="5952282" cy="585732"/>
      </dsp:txXfrm>
    </dsp:sp>
    <dsp:sp modelId="{5B077FF3-F19E-403F-BC7E-94CC72140738}">
      <dsp:nvSpPr>
        <dsp:cNvPr id="0" name=""/>
        <dsp:cNvSpPr/>
      </dsp:nvSpPr>
      <dsp:spPr>
        <a:xfrm>
          <a:off x="0" y="2196924"/>
          <a:ext cx="6628804" cy="58573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B793B8-782E-456F-9CBF-9B02719BF617}">
      <dsp:nvSpPr>
        <dsp:cNvPr id="0" name=""/>
        <dsp:cNvSpPr/>
      </dsp:nvSpPr>
      <dsp:spPr>
        <a:xfrm>
          <a:off x="177184" y="2328713"/>
          <a:ext cx="322153" cy="32215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71E5E91-5FD0-46A4-8DEB-1C63C805150C}">
      <dsp:nvSpPr>
        <dsp:cNvPr id="0" name=""/>
        <dsp:cNvSpPr/>
      </dsp:nvSpPr>
      <dsp:spPr>
        <a:xfrm>
          <a:off x="676521" y="2196924"/>
          <a:ext cx="5952282" cy="585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990" tIns="61990" rIns="61990" bIns="61990" numCol="1" spcCol="1270" anchor="ctr" anchorCtr="0">
          <a:noAutofit/>
        </a:bodyPr>
        <a:lstStyle/>
        <a:p>
          <a:pPr marL="0" lvl="0" indent="0" algn="l" defTabSz="711200">
            <a:lnSpc>
              <a:spcPct val="100000"/>
            </a:lnSpc>
            <a:spcBef>
              <a:spcPct val="0"/>
            </a:spcBef>
            <a:spcAft>
              <a:spcPct val="35000"/>
            </a:spcAft>
            <a:buNone/>
          </a:pPr>
          <a:r>
            <a:rPr lang="en-US" sz="1600" kern="1200"/>
            <a:t>Diaries and Journals</a:t>
          </a:r>
        </a:p>
      </dsp:txBody>
      <dsp:txXfrm>
        <a:off x="676521" y="2196924"/>
        <a:ext cx="5952282" cy="585732"/>
      </dsp:txXfrm>
    </dsp:sp>
    <dsp:sp modelId="{D62AFC10-CC17-40F4-85E3-75B38E2522BF}">
      <dsp:nvSpPr>
        <dsp:cNvPr id="0" name=""/>
        <dsp:cNvSpPr/>
      </dsp:nvSpPr>
      <dsp:spPr>
        <a:xfrm>
          <a:off x="0" y="2929090"/>
          <a:ext cx="6628804" cy="58573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53913D-98FA-4BCA-BA5B-C5FEC0422037}">
      <dsp:nvSpPr>
        <dsp:cNvPr id="0" name=""/>
        <dsp:cNvSpPr/>
      </dsp:nvSpPr>
      <dsp:spPr>
        <a:xfrm>
          <a:off x="177184" y="3060880"/>
          <a:ext cx="322153" cy="32215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9D3202B-3F78-4232-A576-A619CB87B8C3}">
      <dsp:nvSpPr>
        <dsp:cNvPr id="0" name=""/>
        <dsp:cNvSpPr/>
      </dsp:nvSpPr>
      <dsp:spPr>
        <a:xfrm>
          <a:off x="676521" y="2929090"/>
          <a:ext cx="5952282" cy="585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990" tIns="61990" rIns="61990" bIns="61990" numCol="1" spcCol="1270" anchor="ctr" anchorCtr="0">
          <a:noAutofit/>
        </a:bodyPr>
        <a:lstStyle/>
        <a:p>
          <a:pPr marL="0" lvl="0" indent="0" algn="l" defTabSz="711200">
            <a:lnSpc>
              <a:spcPct val="100000"/>
            </a:lnSpc>
            <a:spcBef>
              <a:spcPct val="0"/>
            </a:spcBef>
            <a:spcAft>
              <a:spcPct val="35000"/>
            </a:spcAft>
            <a:buNone/>
          </a:pPr>
          <a:r>
            <a:rPr lang="en-US" sz="1600" kern="1200" dirty="0"/>
            <a:t>Newspaper Articles and Obituaries</a:t>
          </a:r>
        </a:p>
      </dsp:txBody>
      <dsp:txXfrm>
        <a:off x="676521" y="2929090"/>
        <a:ext cx="5952282" cy="585732"/>
      </dsp:txXfrm>
    </dsp:sp>
    <dsp:sp modelId="{6A56E7DD-AB96-4578-81B7-1AF372828D7C}">
      <dsp:nvSpPr>
        <dsp:cNvPr id="0" name=""/>
        <dsp:cNvSpPr/>
      </dsp:nvSpPr>
      <dsp:spPr>
        <a:xfrm>
          <a:off x="0" y="3661256"/>
          <a:ext cx="6628804" cy="58573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F320CB-572B-4994-B62F-F4012BD2FAAF}">
      <dsp:nvSpPr>
        <dsp:cNvPr id="0" name=""/>
        <dsp:cNvSpPr/>
      </dsp:nvSpPr>
      <dsp:spPr>
        <a:xfrm>
          <a:off x="177184" y="3793046"/>
          <a:ext cx="322153" cy="322153"/>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52A8F02-E5A9-4960-9936-A0D1CD7407CC}">
      <dsp:nvSpPr>
        <dsp:cNvPr id="0" name=""/>
        <dsp:cNvSpPr/>
      </dsp:nvSpPr>
      <dsp:spPr>
        <a:xfrm>
          <a:off x="676521" y="3661256"/>
          <a:ext cx="5952282" cy="585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990" tIns="61990" rIns="61990" bIns="61990" numCol="1" spcCol="1270" anchor="ctr" anchorCtr="0">
          <a:noAutofit/>
        </a:bodyPr>
        <a:lstStyle/>
        <a:p>
          <a:pPr marL="0" lvl="0" indent="0" algn="l" defTabSz="711200">
            <a:lnSpc>
              <a:spcPct val="100000"/>
            </a:lnSpc>
            <a:spcBef>
              <a:spcPct val="0"/>
            </a:spcBef>
            <a:spcAft>
              <a:spcPct val="35000"/>
            </a:spcAft>
            <a:buNone/>
          </a:pPr>
          <a:r>
            <a:rPr lang="en-US" sz="1600" kern="1200"/>
            <a:t>Certificates for Vital Events</a:t>
          </a:r>
        </a:p>
      </dsp:txBody>
      <dsp:txXfrm>
        <a:off x="676521" y="3661256"/>
        <a:ext cx="5952282" cy="585732"/>
      </dsp:txXfrm>
    </dsp:sp>
    <dsp:sp modelId="{E1DF4562-4A8F-4091-BF80-698CE64B1B51}">
      <dsp:nvSpPr>
        <dsp:cNvPr id="0" name=""/>
        <dsp:cNvSpPr/>
      </dsp:nvSpPr>
      <dsp:spPr>
        <a:xfrm>
          <a:off x="0" y="4393422"/>
          <a:ext cx="6628804" cy="58573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7E7574-1A1D-488C-875A-8A14D3AF2B7E}">
      <dsp:nvSpPr>
        <dsp:cNvPr id="0" name=""/>
        <dsp:cNvSpPr/>
      </dsp:nvSpPr>
      <dsp:spPr>
        <a:xfrm>
          <a:off x="177184" y="4525212"/>
          <a:ext cx="322153" cy="322153"/>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0920E0A-C49F-4E90-B183-AE590AA1ECC0}">
      <dsp:nvSpPr>
        <dsp:cNvPr id="0" name=""/>
        <dsp:cNvSpPr/>
      </dsp:nvSpPr>
      <dsp:spPr>
        <a:xfrm>
          <a:off x="676521" y="4393422"/>
          <a:ext cx="5952282" cy="585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1990" tIns="61990" rIns="61990" bIns="61990" numCol="1" spcCol="1270" anchor="ctr" anchorCtr="0">
          <a:noAutofit/>
        </a:bodyPr>
        <a:lstStyle/>
        <a:p>
          <a:pPr marL="0" lvl="0" indent="0" algn="l" defTabSz="711200">
            <a:lnSpc>
              <a:spcPct val="100000"/>
            </a:lnSpc>
            <a:spcBef>
              <a:spcPct val="0"/>
            </a:spcBef>
            <a:spcAft>
              <a:spcPct val="35000"/>
            </a:spcAft>
            <a:buNone/>
          </a:pPr>
          <a:r>
            <a:rPr lang="en-US" sz="1600" kern="1200"/>
            <a:t>Other Informative Documents</a:t>
          </a:r>
        </a:p>
      </dsp:txBody>
      <dsp:txXfrm>
        <a:off x="676521" y="4393422"/>
        <a:ext cx="5952282" cy="5857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6CBE32-E59C-4245-8304-6E0CB036E655}">
      <dsp:nvSpPr>
        <dsp:cNvPr id="0" name=""/>
        <dsp:cNvSpPr/>
      </dsp:nvSpPr>
      <dsp:spPr>
        <a:xfrm>
          <a:off x="0" y="350834"/>
          <a:ext cx="7719112" cy="992250"/>
        </a:xfrm>
        <a:prstGeom prst="rect">
          <a:avLst/>
        </a:prstGeom>
        <a:solidFill>
          <a:schemeClr val="lt1">
            <a:alpha val="90000"/>
            <a:hueOff val="0"/>
            <a:satOff val="0"/>
            <a:lumOff val="0"/>
            <a:alphaOff val="0"/>
          </a:schemeClr>
        </a:solidFill>
        <a:ln w="12700" cap="rnd"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99089" tIns="416560" rIns="599089"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Reach out to as many relatives as possible</a:t>
          </a:r>
          <a:endParaRPr lang="en-US" sz="1600" kern="1200" dirty="0"/>
        </a:p>
        <a:p>
          <a:pPr marL="171450" lvl="1" indent="-171450" algn="l" defTabSz="711200">
            <a:lnSpc>
              <a:spcPct val="90000"/>
            </a:lnSpc>
            <a:spcBef>
              <a:spcPct val="0"/>
            </a:spcBef>
            <a:spcAft>
              <a:spcPct val="15000"/>
            </a:spcAft>
            <a:buChar char="•"/>
          </a:pPr>
          <a:r>
            <a:rPr lang="en-US" sz="1600" kern="1200"/>
            <a:t>Collect copies of important documents and photographs</a:t>
          </a:r>
          <a:endParaRPr lang="en-US" sz="1600" kern="1200" dirty="0"/>
        </a:p>
      </dsp:txBody>
      <dsp:txXfrm>
        <a:off x="0" y="350834"/>
        <a:ext cx="7719112" cy="992250"/>
      </dsp:txXfrm>
    </dsp:sp>
    <dsp:sp modelId="{BB5A7AA7-B2D7-4FDB-AB41-108D8B0982F8}">
      <dsp:nvSpPr>
        <dsp:cNvPr id="0" name=""/>
        <dsp:cNvSpPr/>
      </dsp:nvSpPr>
      <dsp:spPr>
        <a:xfrm>
          <a:off x="385955" y="55634"/>
          <a:ext cx="5403378" cy="590400"/>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4235" tIns="0" rIns="204235" bIns="0" numCol="1" spcCol="1270" anchor="ctr" anchorCtr="0">
          <a:noAutofit/>
        </a:bodyPr>
        <a:lstStyle/>
        <a:p>
          <a:pPr marL="0" lvl="0" indent="0" algn="l" defTabSz="889000">
            <a:lnSpc>
              <a:spcPct val="90000"/>
            </a:lnSpc>
            <a:spcBef>
              <a:spcPct val="0"/>
            </a:spcBef>
            <a:spcAft>
              <a:spcPct val="35000"/>
            </a:spcAft>
            <a:buNone/>
          </a:pPr>
          <a:r>
            <a:rPr lang="en-US" sz="2000" kern="1200" dirty="0"/>
            <a:t>Contact Living Relatives for Information</a:t>
          </a:r>
        </a:p>
      </dsp:txBody>
      <dsp:txXfrm>
        <a:off x="414776" y="84455"/>
        <a:ext cx="5345736" cy="532758"/>
      </dsp:txXfrm>
    </dsp:sp>
    <dsp:sp modelId="{96FEC46A-FBF7-4A9A-B1F7-518F2F34095C}">
      <dsp:nvSpPr>
        <dsp:cNvPr id="0" name=""/>
        <dsp:cNvSpPr/>
      </dsp:nvSpPr>
      <dsp:spPr>
        <a:xfrm>
          <a:off x="0" y="1746284"/>
          <a:ext cx="7719112" cy="992250"/>
        </a:xfrm>
        <a:prstGeom prst="rect">
          <a:avLst/>
        </a:prstGeom>
        <a:solidFill>
          <a:schemeClr val="lt1">
            <a:alpha val="90000"/>
            <a:hueOff val="0"/>
            <a:satOff val="0"/>
            <a:lumOff val="0"/>
            <a:alphaOff val="0"/>
          </a:schemeClr>
        </a:solidFill>
        <a:ln w="12700" cap="rnd" cmpd="sng" algn="ctr">
          <a:solidFill>
            <a:schemeClr val="accent2">
              <a:hueOff val="-741071"/>
              <a:satOff val="3550"/>
              <a:lumOff val="3284"/>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99089" tIns="416560" rIns="599089"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Ask relatives to share stories and memories</a:t>
          </a:r>
          <a:endParaRPr lang="en-US" sz="1600" kern="1200" dirty="0"/>
        </a:p>
        <a:p>
          <a:pPr marL="171450" lvl="1" indent="-171450" algn="l" defTabSz="711200">
            <a:lnSpc>
              <a:spcPct val="90000"/>
            </a:lnSpc>
            <a:spcBef>
              <a:spcPct val="0"/>
            </a:spcBef>
            <a:spcAft>
              <a:spcPct val="15000"/>
            </a:spcAft>
            <a:buChar char="•"/>
          </a:pPr>
          <a:r>
            <a:rPr lang="en-US" sz="1600" kern="1200"/>
            <a:t>Document family heirlooms with photos</a:t>
          </a:r>
          <a:endParaRPr lang="en-US" sz="1600" kern="1200" dirty="0"/>
        </a:p>
      </dsp:txBody>
      <dsp:txXfrm>
        <a:off x="0" y="1746284"/>
        <a:ext cx="7719112" cy="992250"/>
      </dsp:txXfrm>
    </dsp:sp>
    <dsp:sp modelId="{7B85C6A3-5AC2-4505-BA51-2608F1CB53D5}">
      <dsp:nvSpPr>
        <dsp:cNvPr id="0" name=""/>
        <dsp:cNvSpPr/>
      </dsp:nvSpPr>
      <dsp:spPr>
        <a:xfrm>
          <a:off x="385955" y="1451084"/>
          <a:ext cx="5403378" cy="590400"/>
        </a:xfrm>
        <a:prstGeom prst="roundRect">
          <a:avLst/>
        </a:prstGeom>
        <a:gradFill rotWithShape="0">
          <a:gsLst>
            <a:gs pos="0">
              <a:schemeClr val="accent2">
                <a:hueOff val="-741071"/>
                <a:satOff val="3550"/>
                <a:lumOff val="3284"/>
                <a:alphaOff val="0"/>
                <a:tint val="96000"/>
                <a:lumMod val="100000"/>
              </a:schemeClr>
            </a:gs>
            <a:gs pos="78000">
              <a:schemeClr val="accent2">
                <a:hueOff val="-741071"/>
                <a:satOff val="3550"/>
                <a:lumOff val="3284"/>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4235" tIns="0" rIns="204235" bIns="0" numCol="1" spcCol="1270" anchor="ctr" anchorCtr="0">
          <a:noAutofit/>
        </a:bodyPr>
        <a:lstStyle/>
        <a:p>
          <a:pPr marL="0" lvl="0" indent="0" algn="l" defTabSz="889000">
            <a:lnSpc>
              <a:spcPct val="90000"/>
            </a:lnSpc>
            <a:spcBef>
              <a:spcPct val="0"/>
            </a:spcBef>
            <a:spcAft>
              <a:spcPct val="35000"/>
            </a:spcAft>
            <a:buNone/>
          </a:pPr>
          <a:r>
            <a:rPr lang="en-US" sz="2000" kern="1200"/>
            <a:t>Preserve Memories and Family Stories</a:t>
          </a:r>
        </a:p>
      </dsp:txBody>
      <dsp:txXfrm>
        <a:off x="414776" y="1479905"/>
        <a:ext cx="5345736" cy="532758"/>
      </dsp:txXfrm>
    </dsp:sp>
    <dsp:sp modelId="{817B4206-E1E1-4619-AE3A-E61F58242727}">
      <dsp:nvSpPr>
        <dsp:cNvPr id="0" name=""/>
        <dsp:cNvSpPr/>
      </dsp:nvSpPr>
      <dsp:spPr>
        <a:xfrm>
          <a:off x="0" y="3141735"/>
          <a:ext cx="7719112" cy="992250"/>
        </a:xfrm>
        <a:prstGeom prst="rect">
          <a:avLst/>
        </a:prstGeom>
        <a:solidFill>
          <a:schemeClr val="lt1">
            <a:alpha val="90000"/>
            <a:hueOff val="0"/>
            <a:satOff val="0"/>
            <a:lumOff val="0"/>
            <a:alphaOff val="0"/>
          </a:schemeClr>
        </a:solidFill>
        <a:ln w="12700" cap="rnd" cmpd="sng" algn="ctr">
          <a:solidFill>
            <a:schemeClr val="accent2">
              <a:hueOff val="-1482143"/>
              <a:satOff val="7100"/>
              <a:lumOff val="6569"/>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99089" tIns="416560" rIns="599089"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a:t>Memories can fade and records may be lost</a:t>
          </a:r>
          <a:endParaRPr lang="en-US" sz="1600" kern="1200" dirty="0"/>
        </a:p>
        <a:p>
          <a:pPr marL="171450" lvl="1" indent="-171450" algn="l" defTabSz="711200">
            <a:lnSpc>
              <a:spcPct val="90000"/>
            </a:lnSpc>
            <a:spcBef>
              <a:spcPct val="0"/>
            </a:spcBef>
            <a:spcAft>
              <a:spcPct val="15000"/>
            </a:spcAft>
            <a:buChar char="•"/>
          </a:pPr>
          <a:r>
            <a:rPr lang="en-US" sz="1600" kern="1200"/>
            <a:t>Capture information while relatives are available</a:t>
          </a:r>
          <a:endParaRPr lang="en-US" sz="1600" kern="1200" dirty="0"/>
        </a:p>
      </dsp:txBody>
      <dsp:txXfrm>
        <a:off x="0" y="3141735"/>
        <a:ext cx="7719112" cy="992250"/>
      </dsp:txXfrm>
    </dsp:sp>
    <dsp:sp modelId="{937270E0-BFAD-4BAF-92C2-AEA08294EF96}">
      <dsp:nvSpPr>
        <dsp:cNvPr id="0" name=""/>
        <dsp:cNvSpPr/>
      </dsp:nvSpPr>
      <dsp:spPr>
        <a:xfrm>
          <a:off x="385955" y="2846534"/>
          <a:ext cx="5403378" cy="590400"/>
        </a:xfrm>
        <a:prstGeom prst="roundRect">
          <a:avLst/>
        </a:prstGeom>
        <a:gradFill rotWithShape="0">
          <a:gsLst>
            <a:gs pos="0">
              <a:schemeClr val="accent2">
                <a:hueOff val="-1482143"/>
                <a:satOff val="7100"/>
                <a:lumOff val="6569"/>
                <a:alphaOff val="0"/>
                <a:tint val="96000"/>
                <a:lumMod val="100000"/>
              </a:schemeClr>
            </a:gs>
            <a:gs pos="78000">
              <a:schemeClr val="accent2">
                <a:hueOff val="-1482143"/>
                <a:satOff val="7100"/>
                <a:lumOff val="6569"/>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4235" tIns="0" rIns="204235" bIns="0" numCol="1" spcCol="1270" anchor="ctr" anchorCtr="0">
          <a:noAutofit/>
        </a:bodyPr>
        <a:lstStyle/>
        <a:p>
          <a:pPr marL="0" lvl="0" indent="0" algn="l" defTabSz="889000">
            <a:lnSpc>
              <a:spcPct val="90000"/>
            </a:lnSpc>
            <a:spcBef>
              <a:spcPct val="0"/>
            </a:spcBef>
            <a:spcAft>
              <a:spcPct val="35000"/>
            </a:spcAft>
            <a:buNone/>
          </a:pPr>
          <a:r>
            <a:rPr lang="en-US" sz="2000" kern="1200"/>
            <a:t>Importance of Timely Documentation</a:t>
          </a:r>
        </a:p>
      </dsp:txBody>
      <dsp:txXfrm>
        <a:off x="414776" y="2875355"/>
        <a:ext cx="5345736" cy="532758"/>
      </dsp:txXfrm>
    </dsp:sp>
    <dsp:sp modelId="{DFA90A9A-3776-4F7D-AA72-91438C973361}">
      <dsp:nvSpPr>
        <dsp:cNvPr id="0" name=""/>
        <dsp:cNvSpPr/>
      </dsp:nvSpPr>
      <dsp:spPr>
        <a:xfrm>
          <a:off x="0" y="4537184"/>
          <a:ext cx="7719112" cy="504000"/>
        </a:xfrm>
        <a:prstGeom prst="rect">
          <a:avLst/>
        </a:prstGeom>
        <a:solidFill>
          <a:schemeClr val="lt1">
            <a:alpha val="90000"/>
            <a:hueOff val="0"/>
            <a:satOff val="0"/>
            <a:lumOff val="0"/>
            <a:alphaOff val="0"/>
          </a:schemeClr>
        </a:solidFill>
        <a:ln w="12700" cap="rnd" cmpd="sng" algn="ctr">
          <a:solidFill>
            <a:schemeClr val="accent2">
              <a:hueOff val="-2223214"/>
              <a:satOff val="10650"/>
              <a:lumOff val="9853"/>
              <a:alphaOff val="0"/>
            </a:schemeClr>
          </a:solidFill>
          <a:prstDash val="solid"/>
        </a:ln>
        <a:effectLst/>
      </dsp:spPr>
      <dsp:style>
        <a:lnRef idx="1">
          <a:scrgbClr r="0" g="0" b="0"/>
        </a:lnRef>
        <a:fillRef idx="1">
          <a:scrgbClr r="0" g="0" b="0"/>
        </a:fillRef>
        <a:effectRef idx="0">
          <a:scrgbClr r="0" g="0" b="0"/>
        </a:effectRef>
        <a:fontRef idx="minor"/>
      </dsp:style>
    </dsp:sp>
    <dsp:sp modelId="{E3B80D61-B1A5-437C-90A1-B4F4C7C93A04}">
      <dsp:nvSpPr>
        <dsp:cNvPr id="0" name=""/>
        <dsp:cNvSpPr/>
      </dsp:nvSpPr>
      <dsp:spPr>
        <a:xfrm>
          <a:off x="385955" y="4241985"/>
          <a:ext cx="5403378" cy="590400"/>
        </a:xfrm>
        <a:prstGeom prst="roundRect">
          <a:avLst/>
        </a:prstGeom>
        <a:gradFill rotWithShape="0">
          <a:gsLst>
            <a:gs pos="0">
              <a:schemeClr val="accent2">
                <a:hueOff val="-2223214"/>
                <a:satOff val="10650"/>
                <a:lumOff val="9853"/>
                <a:alphaOff val="0"/>
                <a:tint val="96000"/>
                <a:lumMod val="100000"/>
              </a:schemeClr>
            </a:gs>
            <a:gs pos="78000">
              <a:schemeClr val="accent2">
                <a:hueOff val="-2223214"/>
                <a:satOff val="10650"/>
                <a:lumOff val="9853"/>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4235" tIns="0" rIns="204235" bIns="0" numCol="1" spcCol="1270" anchor="ctr" anchorCtr="0">
          <a:noAutofit/>
        </a:bodyPr>
        <a:lstStyle/>
        <a:p>
          <a:pPr marL="0" lvl="0" indent="0" algn="l" defTabSz="889000">
            <a:lnSpc>
              <a:spcPct val="90000"/>
            </a:lnSpc>
            <a:spcBef>
              <a:spcPct val="0"/>
            </a:spcBef>
            <a:spcAft>
              <a:spcPct val="35000"/>
            </a:spcAft>
            <a:buNone/>
          </a:pPr>
          <a:r>
            <a:rPr lang="en-US" sz="2000" kern="1200" dirty="0" err="1"/>
            <a:t>Validage</a:t>
          </a:r>
          <a:r>
            <a:rPr lang="en-US" sz="2000" kern="1200" dirty="0"/>
            <a:t> Family Lore</a:t>
          </a:r>
        </a:p>
      </dsp:txBody>
      <dsp:txXfrm>
        <a:off x="414776" y="4270806"/>
        <a:ext cx="5345736" cy="532758"/>
      </dsp:txXfrm>
    </dsp:sp>
    <dsp:sp modelId="{0A4468C6-2A90-4E97-AA34-CED271434CE0}">
      <dsp:nvSpPr>
        <dsp:cNvPr id="0" name=""/>
        <dsp:cNvSpPr/>
      </dsp:nvSpPr>
      <dsp:spPr>
        <a:xfrm>
          <a:off x="0" y="5444385"/>
          <a:ext cx="7719112" cy="504000"/>
        </a:xfrm>
        <a:prstGeom prst="rect">
          <a:avLst/>
        </a:prstGeom>
        <a:solidFill>
          <a:schemeClr val="lt1">
            <a:alpha val="90000"/>
            <a:hueOff val="0"/>
            <a:satOff val="0"/>
            <a:lumOff val="0"/>
            <a:alphaOff val="0"/>
          </a:schemeClr>
        </a:solidFill>
        <a:ln w="12700" cap="rnd" cmpd="sng" algn="ctr">
          <a:solidFill>
            <a:schemeClr val="accent2">
              <a:hueOff val="-2964286"/>
              <a:satOff val="14200"/>
              <a:lumOff val="13137"/>
              <a:alphaOff val="0"/>
            </a:schemeClr>
          </a:solidFill>
          <a:prstDash val="solid"/>
        </a:ln>
        <a:effectLst/>
      </dsp:spPr>
      <dsp:style>
        <a:lnRef idx="1">
          <a:scrgbClr r="0" g="0" b="0"/>
        </a:lnRef>
        <a:fillRef idx="1">
          <a:scrgbClr r="0" g="0" b="0"/>
        </a:fillRef>
        <a:effectRef idx="0">
          <a:scrgbClr r="0" g="0" b="0"/>
        </a:effectRef>
        <a:fontRef idx="minor"/>
      </dsp:style>
    </dsp:sp>
    <dsp:sp modelId="{C036BC99-1F00-447F-A8BC-6601BA877A07}">
      <dsp:nvSpPr>
        <dsp:cNvPr id="0" name=""/>
        <dsp:cNvSpPr/>
      </dsp:nvSpPr>
      <dsp:spPr>
        <a:xfrm>
          <a:off x="385955" y="5149185"/>
          <a:ext cx="5403378" cy="590400"/>
        </a:xfrm>
        <a:prstGeom prst="roundRect">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4235" tIns="0" rIns="204235" bIns="0" numCol="1" spcCol="1270" anchor="ctr" anchorCtr="0">
          <a:noAutofit/>
        </a:bodyPr>
        <a:lstStyle/>
        <a:p>
          <a:pPr marL="0" lvl="0" indent="0" algn="l" defTabSz="889000">
            <a:lnSpc>
              <a:spcPct val="90000"/>
            </a:lnSpc>
            <a:spcBef>
              <a:spcPct val="0"/>
            </a:spcBef>
            <a:spcAft>
              <a:spcPct val="35000"/>
            </a:spcAft>
            <a:buNone/>
          </a:pPr>
          <a:r>
            <a:rPr lang="en-US" sz="2000" kern="1200" dirty="0"/>
            <a:t>Identify Old Photographs</a:t>
          </a:r>
        </a:p>
      </dsp:txBody>
      <dsp:txXfrm>
        <a:off x="414776" y="5178006"/>
        <a:ext cx="5345736" cy="5327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FDFDE4-89FD-4C06-BFFF-95A09BF19CEF}">
      <dsp:nvSpPr>
        <dsp:cNvPr id="0" name=""/>
        <dsp:cNvSpPr/>
      </dsp:nvSpPr>
      <dsp:spPr>
        <a:xfrm>
          <a:off x="1780" y="198326"/>
          <a:ext cx="897750" cy="8977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A1BCF14-7843-4736-82CC-44F1D9AB763C}">
      <dsp:nvSpPr>
        <dsp:cNvPr id="0" name=""/>
        <dsp:cNvSpPr/>
      </dsp:nvSpPr>
      <dsp:spPr>
        <a:xfrm>
          <a:off x="1780" y="1283705"/>
          <a:ext cx="2565000" cy="384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44550">
            <a:lnSpc>
              <a:spcPct val="90000"/>
            </a:lnSpc>
            <a:spcBef>
              <a:spcPct val="0"/>
            </a:spcBef>
            <a:spcAft>
              <a:spcPct val="35000"/>
            </a:spcAft>
            <a:buNone/>
            <a:defRPr b="1"/>
          </a:pPr>
          <a:r>
            <a:rPr lang="en-US" sz="1900" kern="1200"/>
            <a:t>Tax Records</a:t>
          </a:r>
        </a:p>
      </dsp:txBody>
      <dsp:txXfrm>
        <a:off x="1780" y="1283705"/>
        <a:ext cx="2565000" cy="384750"/>
      </dsp:txXfrm>
    </dsp:sp>
    <dsp:sp modelId="{9166A9D5-4E83-46A6-938F-18FEB608A581}">
      <dsp:nvSpPr>
        <dsp:cNvPr id="0" name=""/>
        <dsp:cNvSpPr/>
      </dsp:nvSpPr>
      <dsp:spPr>
        <a:xfrm>
          <a:off x="1780" y="1755724"/>
          <a:ext cx="2565000" cy="280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en-US" sz="1600" kern="1200" dirty="0"/>
            <a:t>Include tax lists, enumeration lists, and other taxation info</a:t>
          </a:r>
        </a:p>
        <a:p>
          <a:pPr marL="0" lvl="0" indent="0" algn="l" defTabSz="711200">
            <a:lnSpc>
              <a:spcPct val="90000"/>
            </a:lnSpc>
            <a:spcBef>
              <a:spcPct val="0"/>
            </a:spcBef>
            <a:spcAft>
              <a:spcPct val="35000"/>
            </a:spcAft>
            <a:buNone/>
          </a:pPr>
          <a:r>
            <a:rPr lang="en-US" sz="1600" kern="1200" dirty="0"/>
            <a:t>Help establish residence and distinguish individuals with the same name</a:t>
          </a:r>
        </a:p>
        <a:p>
          <a:pPr marL="0" lvl="0" indent="0" algn="l" defTabSz="711200">
            <a:lnSpc>
              <a:spcPct val="90000"/>
            </a:lnSpc>
            <a:spcBef>
              <a:spcPct val="0"/>
            </a:spcBef>
            <a:spcAft>
              <a:spcPct val="35000"/>
            </a:spcAft>
            <a:buNone/>
          </a:pPr>
          <a:r>
            <a:rPr lang="en-US" sz="1600" kern="1200" dirty="0"/>
            <a:t>Indicate financial status and provide indirect evidence of death or family members</a:t>
          </a:r>
        </a:p>
        <a:p>
          <a:pPr marL="0" lvl="0" indent="0" algn="l" defTabSz="711200">
            <a:lnSpc>
              <a:spcPct val="90000"/>
            </a:lnSpc>
            <a:spcBef>
              <a:spcPct val="0"/>
            </a:spcBef>
            <a:spcAft>
              <a:spcPct val="35000"/>
            </a:spcAft>
            <a:buNone/>
          </a:pPr>
          <a:r>
            <a:rPr lang="en-US" sz="1600" kern="1200" dirty="0"/>
            <a:t>Often the earliest records in new settlements</a:t>
          </a:r>
        </a:p>
      </dsp:txBody>
      <dsp:txXfrm>
        <a:off x="1780" y="1755724"/>
        <a:ext cx="2565000" cy="2806068"/>
      </dsp:txXfrm>
    </dsp:sp>
    <dsp:sp modelId="{D1169D76-C083-4D9A-8C77-04A88561452E}">
      <dsp:nvSpPr>
        <dsp:cNvPr id="0" name=""/>
        <dsp:cNvSpPr/>
      </dsp:nvSpPr>
      <dsp:spPr>
        <a:xfrm>
          <a:off x="3015655" y="198326"/>
          <a:ext cx="897750" cy="89775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0230696-9E4A-4F9E-BEFE-21B049A1FC12}">
      <dsp:nvSpPr>
        <dsp:cNvPr id="0" name=""/>
        <dsp:cNvSpPr/>
      </dsp:nvSpPr>
      <dsp:spPr>
        <a:xfrm>
          <a:off x="3015655" y="1283705"/>
          <a:ext cx="2565000" cy="384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44550">
            <a:lnSpc>
              <a:spcPct val="90000"/>
            </a:lnSpc>
            <a:spcBef>
              <a:spcPct val="0"/>
            </a:spcBef>
            <a:spcAft>
              <a:spcPct val="35000"/>
            </a:spcAft>
            <a:buNone/>
            <a:defRPr b="1"/>
          </a:pPr>
          <a:r>
            <a:rPr lang="en-US" sz="1900" kern="1200"/>
            <a:t>Court Records</a:t>
          </a:r>
        </a:p>
      </dsp:txBody>
      <dsp:txXfrm>
        <a:off x="3015655" y="1283705"/>
        <a:ext cx="2565000" cy="384750"/>
      </dsp:txXfrm>
    </dsp:sp>
    <dsp:sp modelId="{01609B54-FC10-4DEB-B1D2-AFD424484A1C}">
      <dsp:nvSpPr>
        <dsp:cNvPr id="0" name=""/>
        <dsp:cNvSpPr/>
      </dsp:nvSpPr>
      <dsp:spPr>
        <a:xfrm>
          <a:off x="3015655" y="1755724"/>
          <a:ext cx="2565000" cy="280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en-US" sz="1600" kern="1200" dirty="0"/>
            <a:t>Created by the court system, with variations by state</a:t>
          </a:r>
        </a:p>
        <a:p>
          <a:pPr marL="0" lvl="0" indent="0" algn="l" defTabSz="711200">
            <a:lnSpc>
              <a:spcPct val="90000"/>
            </a:lnSpc>
            <a:spcBef>
              <a:spcPct val="0"/>
            </a:spcBef>
            <a:spcAft>
              <a:spcPct val="35000"/>
            </a:spcAft>
            <a:buNone/>
          </a:pPr>
          <a:r>
            <a:rPr lang="en-US" sz="1600" kern="1200" dirty="0"/>
            <a:t>Reveal personal details and relationships</a:t>
          </a:r>
        </a:p>
        <a:p>
          <a:pPr marL="0" lvl="0" indent="0" algn="l" defTabSz="711200">
            <a:lnSpc>
              <a:spcPct val="90000"/>
            </a:lnSpc>
            <a:spcBef>
              <a:spcPct val="0"/>
            </a:spcBef>
            <a:spcAft>
              <a:spcPct val="35000"/>
            </a:spcAft>
            <a:buNone/>
          </a:pPr>
          <a:r>
            <a:rPr lang="en-US" sz="1600" kern="1200" dirty="0"/>
            <a:t>Can help identify family, neighbors, or friends</a:t>
          </a:r>
        </a:p>
      </dsp:txBody>
      <dsp:txXfrm>
        <a:off x="3015655" y="1755724"/>
        <a:ext cx="2565000" cy="2806068"/>
      </dsp:txXfrm>
    </dsp:sp>
    <dsp:sp modelId="{5E3800D4-0302-4562-9522-803B4C9062B6}">
      <dsp:nvSpPr>
        <dsp:cNvPr id="0" name=""/>
        <dsp:cNvSpPr/>
      </dsp:nvSpPr>
      <dsp:spPr>
        <a:xfrm>
          <a:off x="6029531" y="198326"/>
          <a:ext cx="897750" cy="89775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ACA7224-F9D4-489E-8357-9932AB9D3AE6}">
      <dsp:nvSpPr>
        <dsp:cNvPr id="0" name=""/>
        <dsp:cNvSpPr/>
      </dsp:nvSpPr>
      <dsp:spPr>
        <a:xfrm>
          <a:off x="6029531" y="1283705"/>
          <a:ext cx="2565000" cy="384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44550">
            <a:lnSpc>
              <a:spcPct val="90000"/>
            </a:lnSpc>
            <a:spcBef>
              <a:spcPct val="0"/>
            </a:spcBef>
            <a:spcAft>
              <a:spcPct val="35000"/>
            </a:spcAft>
            <a:buNone/>
            <a:defRPr b="1"/>
          </a:pPr>
          <a:r>
            <a:rPr lang="en-US" sz="1900" kern="1200"/>
            <a:t>Miscellaneous Records</a:t>
          </a:r>
        </a:p>
      </dsp:txBody>
      <dsp:txXfrm>
        <a:off x="6029531" y="1283705"/>
        <a:ext cx="2565000" cy="384750"/>
      </dsp:txXfrm>
    </dsp:sp>
    <dsp:sp modelId="{D19582CF-5D4E-4E5D-B201-7E0DE4491877}">
      <dsp:nvSpPr>
        <dsp:cNvPr id="0" name=""/>
        <dsp:cNvSpPr/>
      </dsp:nvSpPr>
      <dsp:spPr>
        <a:xfrm>
          <a:off x="6029531" y="1755724"/>
          <a:ext cx="2565000" cy="28060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en-US" sz="1600" kern="1200" dirty="0"/>
            <a:t>Encompass Bible records, periodical indexes, town records, and more</a:t>
          </a:r>
        </a:p>
        <a:p>
          <a:pPr marL="0" lvl="0" indent="0" algn="l" defTabSz="711200">
            <a:lnSpc>
              <a:spcPct val="90000"/>
            </a:lnSpc>
            <a:spcBef>
              <a:spcPct val="0"/>
            </a:spcBef>
            <a:spcAft>
              <a:spcPct val="35000"/>
            </a:spcAft>
            <a:buNone/>
          </a:pPr>
          <a:r>
            <a:rPr lang="en-US" sz="1600" kern="1200" dirty="0"/>
            <a:t>Include lists of settlers, store ledgers, account books, and occupation lists</a:t>
          </a:r>
        </a:p>
      </dsp:txBody>
      <dsp:txXfrm>
        <a:off x="6029531" y="1755724"/>
        <a:ext cx="2565000" cy="280606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0E07CB-DCCC-4FDC-A8B6-27762B8A170B}" type="datetimeFigureOut">
              <a:rPr lang="en-US" smtClean="0"/>
              <a:t>9/21/2025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6DA690-B475-4817-9673-9E806C6D63F6}" type="slidenum">
              <a:rPr lang="en-US" smtClean="0"/>
              <a:t>‹#›</a:t>
            </a:fld>
            <a:endParaRPr lang="en-US"/>
          </a:p>
        </p:txBody>
      </p:sp>
    </p:spTree>
    <p:extLst>
      <p:ext uri="{BB962C8B-B14F-4D97-AF65-F5344CB8AC3E}">
        <p14:creationId xmlns:p14="http://schemas.microsoft.com/office/powerpoint/2010/main" val="34426075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This presentation was automatically generated by PowerPoint Copilot based on content found in this document:
https://1drv.ms/w/c/7b082fe44dd19a98/ETaYM-BV161PlNh1nsAtENIBfGId7BS35Yvavk6LxWrOgA?e=dn08Ec
AI-generated content may be incorrect.</a:t>
            </a:r>
          </a:p>
        </p:txBody>
      </p:sp>
      <p:sp>
        <p:nvSpPr>
          <p:cNvPr id="4" name="Slide Number Placeholder 3"/>
          <p:cNvSpPr>
            <a:spLocks noGrp="1"/>
          </p:cNvSpPr>
          <p:nvPr>
            <p:ph type="sldNum" sz="quarter" idx="5"/>
          </p:nvPr>
        </p:nvSpPr>
        <p:spPr/>
        <p:txBody>
          <a:bodyPr/>
          <a:lstStyle/>
          <a:p>
            <a:fld id="{B0BD2EC7-4A9C-4692-B7D2-9828529AD5AE}" type="slidenum">
              <a:rPr lang="en-US" smtClean="0"/>
              <a:t>1</a:t>
            </a:fld>
            <a:endParaRPr lang="en-US"/>
          </a:p>
        </p:txBody>
      </p:sp>
    </p:spTree>
    <p:extLst>
      <p:ext uri="{BB962C8B-B14F-4D97-AF65-F5344CB8AC3E}">
        <p14:creationId xmlns:p14="http://schemas.microsoft.com/office/powerpoint/2010/main" val="12019333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Before going further in your research it is important to be familiar with the Genealogical Proof Standard which provides a framework for credible research. </a:t>
            </a:r>
          </a:p>
          <a:p>
            <a:pPr marL="628650" lvl="1" indent="-171450">
              <a:buFont typeface="Arial" panose="020B0604020202020204" pitchFamily="34" charset="0"/>
              <a:buChar char="•"/>
            </a:pPr>
            <a:r>
              <a:rPr lang="en-US" dirty="0"/>
              <a:t>It will help you avoid unsupported assumptions and help you build an accurate family tree.</a:t>
            </a:r>
          </a:p>
          <a:p>
            <a:pPr marL="628650" lvl="1" indent="-171450">
              <a:buFont typeface="Arial" panose="020B0604020202020204" pitchFamily="34" charset="0"/>
              <a:buChar char="•"/>
            </a:pPr>
            <a:r>
              <a:rPr lang="en-US" dirty="0"/>
              <a:t>Researching family history can get complicated, with numerous records, websites, and books each offering a piece of the puzzle. </a:t>
            </a:r>
          </a:p>
          <a:p>
            <a:pPr marL="628650" lvl="1" indent="-171450">
              <a:buFont typeface="Arial" panose="020B0604020202020204" pitchFamily="34" charset="0"/>
              <a:buChar char="•"/>
            </a:pPr>
            <a:r>
              <a:rPr lang="en-US" dirty="0"/>
              <a:t>Using the Genealogical Proof Standard helps validate your research and supports your findings.</a:t>
            </a:r>
          </a:p>
          <a:p>
            <a:pPr marL="628650" lvl="1" indent="-171450">
              <a:buFont typeface="Arial" panose="020B0604020202020204" pitchFamily="34" charset="0"/>
              <a:buChar char="•"/>
            </a:pPr>
            <a:r>
              <a:rPr lang="en-US" dirty="0"/>
              <a:t>The Genealogical Proof Standard is a process designed to clarify what we know and what we need to learn, facilitate explanation of work to others, provide a framework for addressing complex research questions using indirect evidence, and support the formulation of sound conclusions.</a:t>
            </a:r>
          </a:p>
          <a:p>
            <a:pPr marL="628650" lvl="1" indent="-171450">
              <a:buFont typeface="Arial" panose="020B0604020202020204" pitchFamily="34" charset="0"/>
              <a:buChar char="•"/>
            </a:pPr>
            <a:r>
              <a:rPr lang="en-US" dirty="0"/>
              <a:t>Applying the Genealogical Proof Standard at the outset of research can streamline future reviews of prior work and help address any uncertainties about earlier genealogical findings. It also provides a framework for assessing new information that might impact existing research.</a:t>
            </a:r>
          </a:p>
          <a:p>
            <a:pPr marL="171450" indent="-171450">
              <a:buFont typeface="Arial" panose="020B0604020202020204" pitchFamily="34" charset="0"/>
              <a:buChar char="•"/>
            </a:pPr>
            <a:r>
              <a:rPr lang="en-US" dirty="0"/>
              <a:t>There are five steps to the Genealogical Proof Standard</a:t>
            </a:r>
          </a:p>
          <a:p>
            <a:pPr marL="628650" lvl="1" indent="-171450">
              <a:buFont typeface="Arial" panose="020B0604020202020204" pitchFamily="34" charset="0"/>
              <a:buChar char="•"/>
            </a:pPr>
            <a:r>
              <a:rPr lang="en-US" dirty="0"/>
              <a:t>reasonably exhaustive research</a:t>
            </a:r>
          </a:p>
          <a:p>
            <a:pPr marL="628650" lvl="1" indent="-171450">
              <a:buFont typeface="Arial" panose="020B0604020202020204" pitchFamily="34" charset="0"/>
              <a:buChar char="•"/>
            </a:pPr>
            <a:r>
              <a:rPr lang="en-US" dirty="0"/>
              <a:t>each fact has a complete and accurate source citation</a:t>
            </a:r>
          </a:p>
          <a:p>
            <a:pPr marL="628650" lvl="1" indent="-171450">
              <a:buFont typeface="Arial" panose="020B0604020202020204" pitchFamily="34" charset="0"/>
              <a:buChar char="•"/>
            </a:pPr>
            <a:r>
              <a:rPr lang="en-US" dirty="0"/>
              <a:t>evidence is reliable and has been skillfully correlated and interpreted</a:t>
            </a:r>
          </a:p>
          <a:p>
            <a:pPr marL="628650" lvl="1" indent="-171450">
              <a:buFont typeface="Arial" panose="020B0604020202020204" pitchFamily="34" charset="0"/>
              <a:buChar char="•"/>
            </a:pPr>
            <a:r>
              <a:rPr lang="en-US" dirty="0"/>
              <a:t>contradictory evidence has been resolved</a:t>
            </a:r>
          </a:p>
          <a:p>
            <a:pPr marL="628650" lvl="1" indent="-171450">
              <a:buFont typeface="Arial" panose="020B0604020202020204" pitchFamily="34" charset="0"/>
              <a:buChar char="•"/>
            </a:pPr>
            <a:r>
              <a:rPr lang="en-US" dirty="0"/>
              <a:t>your conclusions have been soundly reasoned and coherently written</a:t>
            </a:r>
          </a:p>
          <a:p>
            <a:pPr marL="171450" indent="-171450">
              <a:buFont typeface="Arial" panose="020B0604020202020204" pitchFamily="34" charset="0"/>
              <a:buChar char="•"/>
            </a:pPr>
            <a:r>
              <a:rPr lang="en-US" dirty="0"/>
              <a:t>Don’t panic or be discouraged this sounds more daunting than it really is and using this process will boost your confidence in the accuracy or your findings.</a:t>
            </a:r>
          </a:p>
          <a:p>
            <a:pPr marL="171450" indent="-171450">
              <a:buFont typeface="Arial" panose="020B0604020202020204" pitchFamily="34" charset="0"/>
              <a:buChar char="•"/>
            </a:pPr>
            <a:r>
              <a:rPr lang="en-US" dirty="0"/>
              <a:t>We’ll go into each step in more depth on the next few slides</a:t>
            </a:r>
          </a:p>
          <a:p>
            <a:r>
              <a:rPr lang="en-US" dirty="0"/>
              <a:t>
</a:t>
            </a:r>
          </a:p>
        </p:txBody>
      </p:sp>
      <p:sp>
        <p:nvSpPr>
          <p:cNvPr id="4" name="Slide Number Placeholder 3"/>
          <p:cNvSpPr>
            <a:spLocks noGrp="1"/>
          </p:cNvSpPr>
          <p:nvPr>
            <p:ph type="sldNum" sz="quarter" idx="5"/>
          </p:nvPr>
        </p:nvSpPr>
        <p:spPr/>
        <p:txBody>
          <a:bodyPr/>
          <a:lstStyle/>
          <a:p>
            <a:fld id="{B0BD2EC7-4A9C-4692-B7D2-9828529AD5AE}" type="slidenum">
              <a:rPr lang="en-US" smtClean="0"/>
              <a:t>12</a:t>
            </a:fld>
            <a:endParaRPr lang="en-US"/>
          </a:p>
        </p:txBody>
      </p:sp>
    </p:spTree>
    <p:extLst>
      <p:ext uri="{BB962C8B-B14F-4D97-AF65-F5344CB8AC3E}">
        <p14:creationId xmlns:p14="http://schemas.microsoft.com/office/powerpoint/2010/main" val="4049960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Reasonably exhaustive research means being thorough in consulting various records to collect facts about your ancestors</a:t>
            </a:r>
          </a:p>
          <a:p>
            <a:pPr marL="171450" indent="-171450">
              <a:buFont typeface="Arial" panose="020B0604020202020204" pitchFamily="34" charset="0"/>
              <a:buChar char="•"/>
            </a:pPr>
            <a:r>
              <a:rPr lang="en-US" dirty="0"/>
              <a:t>There is no set number of records that need to be researched, however, it is good if you can find more than one reliable source to support facts you record</a:t>
            </a:r>
          </a:p>
          <a:p>
            <a:pPr marL="171450" indent="-171450">
              <a:buFont typeface="Arial" panose="020B0604020202020204" pitchFamily="34" charset="0"/>
              <a:buChar char="•"/>
            </a:pPr>
            <a:r>
              <a:rPr lang="en-US" dirty="0"/>
              <a:t>We will go into more detail on the types of records to research later</a:t>
            </a:r>
          </a:p>
          <a:p>
            <a:pPr marL="171450" indent="-171450">
              <a:buFont typeface="Arial" panose="020B0604020202020204" pitchFamily="34" charset="0"/>
              <a:buChar char="•"/>
            </a:pPr>
            <a:r>
              <a:rPr lang="en-US" dirty="0"/>
              <a:t>using checklists to track records you have reviewed helps keep your research organized and guides future research for unanswered questions </a:t>
            </a:r>
          </a:p>
          <a:p>
            <a:pPr marL="171450" indent="-171450">
              <a:buFont typeface="Arial" panose="020B0604020202020204" pitchFamily="34" charset="0"/>
              <a:buChar char="•"/>
            </a:pPr>
            <a:r>
              <a:rPr lang="en-US" dirty="0"/>
              <a:t>Online tools are helpful but incomplete, so offline resources may be needed. </a:t>
            </a:r>
          </a:p>
          <a:p>
            <a:pPr marL="171450" indent="-171450">
              <a:buFont typeface="Arial" panose="020B0604020202020204" pitchFamily="34" charset="0"/>
              <a:buChar char="•"/>
            </a:pPr>
            <a:r>
              <a:rPr lang="en-US" dirty="0"/>
              <a:t>many records remain inaccessible or undigitized. </a:t>
            </a:r>
          </a:p>
          <a:p>
            <a:pPr marL="171450" indent="-171450">
              <a:buFont typeface="Arial" panose="020B0604020202020204" pitchFamily="34" charset="0"/>
              <a:buChar char="•"/>
            </a:pPr>
            <a:r>
              <a:rPr lang="en-US" dirty="0"/>
              <a:t>You may only be able to find an index online or not at all and need to go to a repository for get a copy of the original document</a:t>
            </a:r>
          </a:p>
          <a:p>
            <a:pPr marL="171450" indent="-171450">
              <a:buFont typeface="Arial" panose="020B0604020202020204" pitchFamily="34" charset="0"/>
              <a:buChar char="•"/>
            </a:pPr>
            <a:r>
              <a:rPr lang="en-US" dirty="0"/>
              <a:t>you may need to contact local archives or visit in person. </a:t>
            </a:r>
          </a:p>
          <a:p>
            <a:pPr marL="171450" indent="-171450">
              <a:buFont typeface="Arial" panose="020B0604020202020204" pitchFamily="34" charset="0"/>
              <a:buChar char="•"/>
            </a:pPr>
            <a:r>
              <a:rPr lang="en-US" dirty="0"/>
              <a:t>Research is ongoing, new records are becoming available all the time online or where there were once only an index, the full record becomes available or unindexed records that have to be search manually can now be searched automatically.
Genealogical research is often an ongoing process.
</a:t>
            </a:r>
          </a:p>
        </p:txBody>
      </p:sp>
      <p:sp>
        <p:nvSpPr>
          <p:cNvPr id="4" name="Slide Number Placeholder 3"/>
          <p:cNvSpPr>
            <a:spLocks noGrp="1"/>
          </p:cNvSpPr>
          <p:nvPr>
            <p:ph type="sldNum" sz="quarter" idx="5"/>
          </p:nvPr>
        </p:nvSpPr>
        <p:spPr/>
        <p:txBody>
          <a:bodyPr/>
          <a:lstStyle/>
          <a:p>
            <a:fld id="{B0BD2EC7-4A9C-4692-B7D2-9828529AD5AE}" type="slidenum">
              <a:rPr lang="en-US" smtClean="0"/>
              <a:t>13</a:t>
            </a:fld>
            <a:endParaRPr lang="en-US"/>
          </a:p>
        </p:txBody>
      </p:sp>
    </p:spTree>
    <p:extLst>
      <p:ext uri="{BB962C8B-B14F-4D97-AF65-F5344CB8AC3E}">
        <p14:creationId xmlns:p14="http://schemas.microsoft.com/office/powerpoint/2010/main" val="34464853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to include in a source citation
	The name of the author or creator
	The title of the publication or record set
	The page number, volume, catalog and/or identification number
	The date you accessed the source, particularly important for online sources
	The publication or creation date
	The repository of the source</a:t>
            </a:r>
          </a:p>
          <a:p>
            <a:endParaRPr lang="en-US" dirty="0"/>
          </a:p>
          <a:p>
            <a:r>
              <a:rPr lang="en-US" dirty="0"/>
              <a:t>Again, don’t feel overwhelmed, the point is for you or someone else to be able to lay their hands or eyes on the sources that your facts come from.</a:t>
            </a:r>
          </a:p>
          <a:p>
            <a:endParaRPr lang="en-US" dirty="0"/>
          </a:p>
          <a:p>
            <a:pPr marL="171450" indent="-171450">
              <a:buFont typeface="Arial" panose="020B0604020202020204" pitchFamily="34" charset="0"/>
              <a:buChar char="•"/>
            </a:pPr>
            <a:r>
              <a:rPr lang="en-US" dirty="0"/>
              <a:t>We will get into the online platforms and software in a bit, but it you are using one of these they do a lot of the source citing and organization for you by linking them to people and facts. </a:t>
            </a:r>
          </a:p>
          <a:p>
            <a:pPr marL="171450" indent="-171450">
              <a:buFont typeface="Arial" panose="020B0604020202020204" pitchFamily="34" charset="0"/>
              <a:buChar char="•"/>
            </a:pPr>
            <a:r>
              <a:rPr lang="en-US" dirty="0"/>
              <a:t>However, sources found outside of the online platforms whether they are digital of hardcopy will require you annotating this information. </a:t>
            </a:r>
          </a:p>
          <a:p>
            <a:pPr marL="171450" indent="-171450">
              <a:buFont typeface="Arial" panose="020B0604020202020204" pitchFamily="34" charset="0"/>
              <a:buChar char="•"/>
            </a:pPr>
            <a:r>
              <a:rPr lang="en-US" dirty="0"/>
              <a:t>Accurate citations are crucial for evaluating evidence, retrieving originals, and enabling others to replicate your research.</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Check Your Facts and Cite Your Sources</a:t>
            </a:r>
          </a:p>
          <a:p>
            <a:pPr marL="171450" indent="-171450">
              <a:buFont typeface="Arial" panose="020B0604020202020204" pitchFamily="34" charset="0"/>
              <a:buChar char="•"/>
            </a:pPr>
            <a:r>
              <a:rPr lang="en-US" dirty="0"/>
              <a:t>When conducting thorough genealogical research, document your sources accurately to ensure your work is reliable and credible. </a:t>
            </a:r>
          </a:p>
          <a:p>
            <a:pPr marL="171450" indent="-171450">
              <a:buFont typeface="Arial" panose="020B0604020202020204" pitchFamily="34" charset="0"/>
              <a:buChar char="•"/>
            </a:pPr>
            <a:r>
              <a:rPr lang="en-US" dirty="0"/>
              <a:t>Proper documentation enables others to verify your findings and helps resolve discrepancies when new or conflicting information emerges.  </a:t>
            </a:r>
          </a:p>
          <a:p>
            <a:pPr marL="171450" indent="-171450">
              <a:buFont typeface="Arial" panose="020B0604020202020204" pitchFamily="34" charset="0"/>
              <a:buChar char="•"/>
            </a:pPr>
            <a:r>
              <a:rPr lang="en-US" dirty="0"/>
              <a:t>Citing your sources means recording where your data comes from, and it’s best to cite and organize sources—digital or hardcopy—as you find them.
Unless you intend to publish your family history, a formal citation with a specific format is not required; however, you should include all necessary details to identify and locate the original record.</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B0BD2EC7-4A9C-4692-B7D2-9828529AD5AE}" type="slidenum">
              <a:rPr lang="en-US" smtClean="0"/>
              <a:t>14</a:t>
            </a:fld>
            <a:endParaRPr lang="en-US"/>
          </a:p>
        </p:txBody>
      </p:sp>
    </p:spTree>
    <p:extLst>
      <p:ext uri="{BB962C8B-B14F-4D97-AF65-F5344CB8AC3E}">
        <p14:creationId xmlns:p14="http://schemas.microsoft.com/office/powerpoint/2010/main" val="24189486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Original sources are preferred for genealogical research due to their accuracy, though errors can occur. </a:t>
            </a:r>
          </a:p>
          <a:p>
            <a:pPr marL="628650" lvl="1" indent="-171450">
              <a:buFont typeface="Arial" panose="020B0604020202020204" pitchFamily="34" charset="0"/>
              <a:buChar char="•"/>
            </a:pPr>
            <a:r>
              <a:rPr lang="en-US" dirty="0"/>
              <a:t>they are generally created closer to the event</a:t>
            </a:r>
          </a:p>
          <a:p>
            <a:pPr marL="628650" lvl="1" indent="-171450">
              <a:buFont typeface="Arial" panose="020B0604020202020204" pitchFamily="34" charset="0"/>
              <a:buChar char="•"/>
            </a:pPr>
            <a:r>
              <a:rPr lang="en-US" dirty="0"/>
              <a:t>usually prepared by a directed witnesses or from information supplied by a direct witness</a:t>
            </a:r>
          </a:p>
          <a:p>
            <a:pPr marL="628650" lvl="1" indent="-171450">
              <a:buFont typeface="Arial" panose="020B0604020202020204" pitchFamily="34" charset="0"/>
              <a:buChar char="•"/>
            </a:pPr>
            <a:r>
              <a:rPr lang="en-US" dirty="0"/>
              <a:t>they can have errors, for example; dates may be altered either on a marriage recorded or birth date to account for a pregnancy at the time of marriage or it is a birth certificate produced based on information provided decades after the event or, names are spelled based on how they sounded or unintentional errors</a:t>
            </a:r>
          </a:p>
          <a:p>
            <a:pPr marL="171450" indent="-171450">
              <a:buFont typeface="Arial" panose="020B0604020202020204" pitchFamily="34" charset="0"/>
              <a:buChar char="•"/>
            </a:pPr>
            <a:r>
              <a:rPr lang="en-US" dirty="0"/>
              <a:t>Derivative sources can be compiled from multiple sources or a transcription or translation of an original document, but sometimes that’s all you can find and they can provide clues</a:t>
            </a:r>
          </a:p>
          <a:p>
            <a:pPr marL="628650" lvl="1" indent="-171450">
              <a:buFont typeface="Arial" panose="020B0604020202020204" pitchFamily="34" charset="0"/>
              <a:buChar char="•"/>
            </a:pPr>
            <a:r>
              <a:rPr lang="en-US" dirty="0"/>
              <a:t>they are not as accurate as original documents and are more likely to contain errors</a:t>
            </a:r>
          </a:p>
          <a:p>
            <a:pPr marL="628650" lvl="1" indent="-171450">
              <a:buFont typeface="Arial" panose="020B0604020202020204" pitchFamily="34" charset="0"/>
              <a:buChar char="•"/>
            </a:pPr>
            <a:r>
              <a:rPr lang="en-US" dirty="0"/>
              <a:t>if you are looking at a transcription there may be errors created because of poor handwriting or a bad scan of the original document</a:t>
            </a:r>
          </a:p>
          <a:p>
            <a:pPr marL="628650" lvl="1" indent="-171450">
              <a:buFont typeface="Arial" panose="020B0604020202020204" pitchFamily="34" charset="0"/>
              <a:buChar char="•"/>
            </a:pPr>
            <a:r>
              <a:rPr lang="en-US" dirty="0"/>
              <a:t>you could be looking at a poor translation or the original meaning was lost in the translation or the original handwriting was difficult to read</a:t>
            </a:r>
          </a:p>
          <a:p>
            <a:pPr marL="628650" lvl="1" indent="-171450">
              <a:buFont typeface="Arial" panose="020B0604020202020204" pitchFamily="34" charset="0"/>
              <a:buChar char="•"/>
            </a:pPr>
            <a:r>
              <a:rPr lang="en-US" dirty="0"/>
              <a:t>family histories are generally created from stories from or interviews of family members whose memories may have been faulty</a:t>
            </a:r>
          </a:p>
          <a:p>
            <a:pPr marL="628650" lvl="1" indent="-171450">
              <a:buFont typeface="Arial" panose="020B0604020202020204" pitchFamily="34" charset="0"/>
              <a:buChar char="•"/>
            </a:pPr>
            <a:r>
              <a:rPr lang="en-US" dirty="0"/>
              <a:t>family trees created by other people with undocumented facts</a:t>
            </a:r>
          </a:p>
          <a:p>
            <a:pPr marL="628650" lvl="1" indent="-171450">
              <a:buFont typeface="Arial" panose="020B0604020202020204" pitchFamily="34" charset="0"/>
              <a:buChar char="•"/>
            </a:pPr>
            <a:r>
              <a:rPr lang="en-US" dirty="0"/>
              <a:t>collections of or compilations of town records for example are prepared by one person transcribing or compiling a variety of from a variety of sources</a:t>
            </a:r>
          </a:p>
          <a:p>
            <a:pPr marL="171450" indent="-171450">
              <a:buFont typeface="Arial" panose="020B0604020202020204" pitchFamily="34" charset="0"/>
              <a:buChar char="•"/>
            </a:pPr>
            <a:r>
              <a:rPr lang="en-US" dirty="0"/>
              <a:t>Primary information is firsthand, so original sources generally provide primary information. </a:t>
            </a:r>
          </a:p>
          <a:p>
            <a:pPr marL="171450" indent="-171450">
              <a:buFont typeface="Arial" panose="020B0604020202020204" pitchFamily="34" charset="0"/>
              <a:buChar char="•"/>
            </a:pPr>
            <a:r>
              <a:rPr lang="en-US" dirty="0"/>
              <a:t>Most sources contain primary and secondary information. For instance, while a death certificate provides primary information regarding the death, it may present secondary information about the individual's </a:t>
            </a:r>
            <a:r>
              <a:rPr lang="en-US" dirty="0" err="1"/>
              <a:t>birthor</a:t>
            </a:r>
            <a:r>
              <a:rPr lang="en-US" dirty="0"/>
              <a:t> parents’ names, which may or may not be accurate.</a:t>
            </a:r>
          </a:p>
          <a:p>
            <a:pPr marL="171450" indent="-171450">
              <a:buFont typeface="Arial" panose="020B0604020202020204" pitchFamily="34" charset="0"/>
              <a:buChar char="•"/>
            </a:pPr>
            <a:r>
              <a:rPr lang="en-US" dirty="0"/>
              <a:t>Secondary information is less reliable. Another example would be information on a marriage record, the date of marriage would be considered primary, but the age of the bride and groom are secondary</a:t>
            </a:r>
          </a:p>
          <a:p>
            <a:pPr marL="171450" indent="-171450">
              <a:buFont typeface="Arial" panose="020B0604020202020204" pitchFamily="34" charset="0"/>
              <a:buChar char="•"/>
            </a:pPr>
            <a:r>
              <a:rPr lang="en-US" dirty="0"/>
              <a:t>Most published sources are considered secondary, like family histories, however, some printed materials, like city directories, are an exceptions.
Then there are censuses, which are generally considered primary sources of information because they are an official document, but we are at the mercy of the enumerator, their interpretation of information and handwriting and also sometimes information may have been provided by someone other than the head of household or their spouse</a:t>
            </a:r>
          </a:p>
          <a:p>
            <a:pPr marL="628650" lvl="1" indent="-171450">
              <a:buFont typeface="Arial" panose="020B0604020202020204" pitchFamily="34" charset="0"/>
              <a:buChar char="•"/>
            </a:pPr>
            <a:r>
              <a:rPr lang="en-US" dirty="0"/>
              <a:t>Whoever was home at the time </a:t>
            </a:r>
          </a:p>
          <a:p>
            <a:pPr marL="628650" lvl="1" indent="-171450">
              <a:buFont typeface="Arial" panose="020B0604020202020204" pitchFamily="34" charset="0"/>
              <a:buChar char="•"/>
            </a:pPr>
            <a:r>
              <a:rPr lang="en-US" dirty="0"/>
              <a:t>Or a neighbor</a:t>
            </a:r>
          </a:p>
          <a:p>
            <a:pPr marL="628650" lvl="1" indent="-171450">
              <a:buFont typeface="Arial" panose="020B0604020202020204" pitchFamily="34" charset="0"/>
              <a:buChar char="•"/>
            </a:pPr>
            <a:r>
              <a:rPr lang="en-US" dirty="0"/>
              <a:t>In particular censuses are not considered primary for age or birth</a:t>
            </a:r>
          </a:p>
          <a:p>
            <a:pPr marL="171450" lvl="0" indent="-171450" algn="l">
              <a:buFont typeface="Arial" panose="020B0604020202020204" pitchFamily="34" charset="0"/>
              <a:buChar char="•"/>
            </a:pPr>
            <a:r>
              <a:rPr lang="en-US" dirty="0"/>
              <a:t>While primary sources are preferred for accuracy, secondary sources can still provide useful context and research leads.
</a:t>
            </a:r>
          </a:p>
        </p:txBody>
      </p:sp>
      <p:sp>
        <p:nvSpPr>
          <p:cNvPr id="4" name="Slide Number Placeholder 3"/>
          <p:cNvSpPr>
            <a:spLocks noGrp="1"/>
          </p:cNvSpPr>
          <p:nvPr>
            <p:ph type="sldNum" sz="quarter" idx="5"/>
          </p:nvPr>
        </p:nvSpPr>
        <p:spPr/>
        <p:txBody>
          <a:bodyPr/>
          <a:lstStyle/>
          <a:p>
            <a:fld id="{B0BD2EC7-4A9C-4692-B7D2-9828529AD5AE}" type="slidenum">
              <a:rPr lang="en-US" smtClean="0"/>
              <a:t>15</a:t>
            </a:fld>
            <a:endParaRPr lang="en-US"/>
          </a:p>
        </p:txBody>
      </p:sp>
    </p:spTree>
    <p:extLst>
      <p:ext uri="{BB962C8B-B14F-4D97-AF65-F5344CB8AC3E}">
        <p14:creationId xmlns:p14="http://schemas.microsoft.com/office/powerpoint/2010/main" val="14737547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gather your sources together to compare evidence presented</a:t>
            </a:r>
          </a:p>
          <a:p>
            <a:pPr marL="171450" indent="-171450">
              <a:buFont typeface="Arial" panose="020B0604020202020204" pitchFamily="34" charset="0"/>
              <a:buChar char="•"/>
            </a:pPr>
            <a:r>
              <a:rPr lang="en-US" dirty="0"/>
              <a:t>Get a comprehensive collection of sources for your ancestor</a:t>
            </a:r>
          </a:p>
          <a:p>
            <a:pPr marL="171450" indent="-171450">
              <a:buFont typeface="Arial" panose="020B0604020202020204" pitchFamily="34" charset="0"/>
              <a:buChar char="•"/>
            </a:pPr>
            <a:r>
              <a:rPr lang="en-US" dirty="0"/>
              <a:t>draw conclusion as to accuracy of evidence for specific facts</a:t>
            </a:r>
          </a:p>
          <a:p>
            <a:pPr marL="171450" indent="-171450">
              <a:buFont typeface="Arial" panose="020B0604020202020204" pitchFamily="34" charset="0"/>
              <a:buChar char="•"/>
            </a:pPr>
            <a:r>
              <a:rPr lang="en-US" dirty="0"/>
              <a:t>Our next slide will focus on the quality of sources and which are more trustworthy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Learning to analyze sources is a skill that comes with practice and experience. As you utilize different record types and gather facts from them, you will improve your evaluation skills the confident you will be in the reliability of the facts supported</a:t>
            </a:r>
          </a:p>
          <a:p>
            <a:pPr marL="171450" indent="-171450">
              <a:buFont typeface="Arial" panose="020B0604020202020204" pitchFamily="34" charset="0"/>
              <a:buChar char="•"/>
            </a:pPr>
            <a:r>
              <a:rPr lang="en-US" dirty="0"/>
              <a:t>Reliable sources help you draw accurate conclusions about your ancestor</a:t>
            </a:r>
          </a:p>
        </p:txBody>
      </p:sp>
      <p:sp>
        <p:nvSpPr>
          <p:cNvPr id="4" name="Slide Number Placeholder 3"/>
          <p:cNvSpPr>
            <a:spLocks noGrp="1"/>
          </p:cNvSpPr>
          <p:nvPr>
            <p:ph type="sldNum" sz="quarter" idx="5"/>
          </p:nvPr>
        </p:nvSpPr>
        <p:spPr/>
        <p:txBody>
          <a:bodyPr/>
          <a:lstStyle/>
          <a:p>
            <a:fld id="{B0BD2EC7-4A9C-4692-B7D2-9828529AD5AE}" type="slidenum">
              <a:rPr lang="en-US" smtClean="0"/>
              <a:t>16</a:t>
            </a:fld>
            <a:endParaRPr lang="en-US"/>
          </a:p>
        </p:txBody>
      </p:sp>
    </p:spTree>
    <p:extLst>
      <p:ext uri="{BB962C8B-B14F-4D97-AF65-F5344CB8AC3E}">
        <p14:creationId xmlns:p14="http://schemas.microsoft.com/office/powerpoint/2010/main" val="36957620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While doing your research you will be consolidating evidence from diverse sources that you’ve gathered</a:t>
            </a:r>
          </a:p>
          <a:p>
            <a:pPr marL="628650" lvl="1" indent="-171450">
              <a:buFont typeface="Arial" panose="020B0604020202020204" pitchFamily="34" charset="0"/>
              <a:buChar char="•"/>
            </a:pPr>
            <a:r>
              <a:rPr lang="en-US" dirty="0"/>
              <a:t>combine and deconflict to form a well-supported conclusion.</a:t>
            </a:r>
          </a:p>
          <a:p>
            <a:pPr marL="171450" indent="-171450">
              <a:buFont typeface="Arial" panose="020B0604020202020204" pitchFamily="34" charset="0"/>
              <a:buChar char="•"/>
            </a:pPr>
            <a:r>
              <a:rPr lang="en-US" dirty="0"/>
              <a:t>It is crucial to resolve inconsistencies found in the evidence, don’t overlook these inconsistencies</a:t>
            </a:r>
          </a:p>
          <a:p>
            <a:pPr marL="171450" indent="-171450">
              <a:buFont typeface="Arial" panose="020B0604020202020204" pitchFamily="34" charset="0"/>
              <a:buChar char="•"/>
            </a:pPr>
            <a:r>
              <a:rPr lang="en-US" dirty="0"/>
              <a:t>Ask questions</a:t>
            </a:r>
          </a:p>
          <a:p>
            <a:pPr marL="628650" lvl="1" indent="-171450">
              <a:buFont typeface="Arial" panose="020B0604020202020204" pitchFamily="34" charset="0"/>
              <a:buChar char="•"/>
            </a:pPr>
            <a:r>
              <a:rPr lang="en-US" dirty="0"/>
              <a:t>When and where was the record created?</a:t>
            </a:r>
            <a:r>
              <a:rPr lang="en-US" sz="1200" dirty="0"/>
              <a:t> Assess the historical and geographical context</a:t>
            </a:r>
            <a:r>
              <a:rPr lang="en-US" dirty="0"/>
              <a:t>
What information is missing or incomplete from the record? 
How was the information recorded?
Who created the record?
How reliable is the information in the record?</a:t>
            </a:r>
          </a:p>
          <a:p>
            <a:pPr marL="628650" lvl="1"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Make sure conclusions are well-supported</a:t>
            </a:r>
          </a:p>
          <a:p>
            <a:pPr marL="628650" lvl="1" indent="-171450">
              <a:buFont typeface="Arial" panose="020B0604020202020204" pitchFamily="34" charset="0"/>
              <a:buChar char="•"/>
            </a:pPr>
            <a:r>
              <a:rPr lang="en-US" dirty="0"/>
              <a:t>,explain how or why you reached your conclusion</a:t>
            </a:r>
          </a:p>
          <a:p>
            <a:pPr marL="628650" lvl="1" indent="-171450">
              <a:buFont typeface="Arial" panose="020B0604020202020204" pitchFamily="34" charset="0"/>
              <a:buChar char="•"/>
            </a:pPr>
            <a:r>
              <a:rPr lang="en-US" dirty="0"/>
              <a:t>differing year for birth date</a:t>
            </a:r>
          </a:p>
          <a:p>
            <a:pPr marL="171450" indent="-171450">
              <a:buFont typeface="Arial" panose="020B0604020202020204" pitchFamily="34" charset="0"/>
              <a:buChar char="•"/>
            </a:pPr>
            <a:r>
              <a:rPr lang="en-US" dirty="0"/>
              <a:t>The evaluation of evidence is a continual process, beginning with the first evidence of a fact and any subsequent sources to that fact. </a:t>
            </a:r>
          </a:p>
          <a:p>
            <a:pPr marL="171450" indent="-171450">
              <a:buFont typeface="Arial" panose="020B0604020202020204" pitchFamily="34" charset="0"/>
              <a:buChar char="•"/>
            </a:pPr>
            <a:r>
              <a:rPr lang="en-US" dirty="0"/>
              <a:t>As new sources are reviewed compare evidence to pre-existing data from prior research to establish corroboration or identify inconsistencies.</a:t>
            </a:r>
          </a:p>
          <a:p>
            <a:pPr marL="171450" lvl="0" indent="-171450">
              <a:buFont typeface="Arial" panose="020B0604020202020204" pitchFamily="34" charset="0"/>
              <a:buChar char="•"/>
            </a:pPr>
            <a:endParaRPr lang="en-US" dirty="0"/>
          </a:p>
          <a:p>
            <a:endParaRPr lang="en-US" dirty="0"/>
          </a:p>
          <a:p>
            <a:r>
              <a:rPr lang="en-US" dirty="0"/>
              <a:t>
</a:t>
            </a:r>
          </a:p>
        </p:txBody>
      </p:sp>
      <p:sp>
        <p:nvSpPr>
          <p:cNvPr id="4" name="Slide Number Placeholder 3"/>
          <p:cNvSpPr>
            <a:spLocks noGrp="1"/>
          </p:cNvSpPr>
          <p:nvPr>
            <p:ph type="sldNum" sz="quarter" idx="5"/>
          </p:nvPr>
        </p:nvSpPr>
        <p:spPr/>
        <p:txBody>
          <a:bodyPr/>
          <a:lstStyle/>
          <a:p>
            <a:fld id="{B0BD2EC7-4A9C-4692-B7D2-9828529AD5AE}" type="slidenum">
              <a:rPr lang="en-US" smtClean="0"/>
              <a:t>17</a:t>
            </a:fld>
            <a:endParaRPr lang="en-US"/>
          </a:p>
        </p:txBody>
      </p:sp>
    </p:spTree>
    <p:extLst>
      <p:ext uri="{BB962C8B-B14F-4D97-AF65-F5344CB8AC3E}">
        <p14:creationId xmlns:p14="http://schemas.microsoft.com/office/powerpoint/2010/main" val="23079584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4F54C-FE05-5A7B-379A-676B44096B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878C99-23A0-DA36-A52E-4E4ABC8239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425850-0F0C-BB5F-F7E3-8B6B7773B841}"/>
              </a:ext>
            </a:extLst>
          </p:cNvPr>
          <p:cNvSpPr>
            <a:spLocks noGrp="1"/>
          </p:cNvSpPr>
          <p:nvPr>
            <p:ph type="body" idx="1"/>
          </p:nvPr>
        </p:nvSpPr>
        <p:spPr/>
        <p:txBody>
          <a:bodyPr/>
          <a:lstStyle/>
          <a:p>
            <a:r>
              <a:rPr lang="en-US"/>
              <a:t>Genealogy records include birth, marriage, divorce, and death documents. Each type provides key details and may be sourced from local authorities, churches, or newspapers. These records help trace family history, though accuracy can vary, especially for older or informant-provided information.
Original Content:
Genealogy Record Types
Birth records are established at the time of an individual's birth and typically detail the date and location of birth, along with the names of the parents. These records may also include additional information regarding the parents, such as father’s occupation and the mother's maiden name. Birth registrations are usually maintained by local government authorities. Baptism records from churches and religious organizations are sometimes used as alternatives to civil vital records, especially for periods before civil registration was standardized.   Birth announcements can sometimes be found in local newspapers.
Marriage Records document a couple's marriage date and names, often including ages, name of parents, and witnesses. These records are maintained by local government authorities. Marriage records from churches and religious organizations are sometimes used as alternatives to civil vital records, especially for periods before standardized civil registration. Marriage and engagement announcements also appear in newspapers.
Divorce records document the end of a marriage and are sporadically available. They will typically provide the date of marriage and divorce and identify minor children with ages at the time of divorce.
Death Records are created when an individual dies and typically list the date, location, cause of death, birth details, parental information, last residence, and informant's name. While local governments usually record these, church records may also serve as sources for earlier periods. Because the information is provided by someone other than the deceased, some information found may not be accurate. Local newspapers may offer additional details through death notices and obituaries.
</a:t>
            </a:r>
          </a:p>
        </p:txBody>
      </p:sp>
      <p:sp>
        <p:nvSpPr>
          <p:cNvPr id="4" name="Slide Number Placeholder 3">
            <a:extLst>
              <a:ext uri="{FF2B5EF4-FFF2-40B4-BE49-F238E27FC236}">
                <a16:creationId xmlns:a16="http://schemas.microsoft.com/office/drawing/2014/main" id="{F3449601-1A3E-97A7-E823-36108DC67B8A}"/>
              </a:ext>
            </a:extLst>
          </p:cNvPr>
          <p:cNvSpPr>
            <a:spLocks noGrp="1"/>
          </p:cNvSpPr>
          <p:nvPr>
            <p:ph type="sldNum" sz="quarter" idx="5"/>
          </p:nvPr>
        </p:nvSpPr>
        <p:spPr/>
        <p:txBody>
          <a:bodyPr/>
          <a:lstStyle/>
          <a:p>
            <a:fld id="{B0BD2EC7-4A9C-4692-B7D2-9828529AD5AE}" type="slidenum">
              <a:rPr lang="en-US" smtClean="0"/>
              <a:t>18</a:t>
            </a:fld>
            <a:endParaRPr lang="en-US"/>
          </a:p>
        </p:txBody>
      </p:sp>
    </p:spTree>
    <p:extLst>
      <p:ext uri="{BB962C8B-B14F-4D97-AF65-F5344CB8AC3E}">
        <p14:creationId xmlns:p14="http://schemas.microsoft.com/office/powerpoint/2010/main" val="22441400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Cemetery Records may include images or transcriptions of tombstones or other burial records kept by the cemetery. Cemetery records typically list a person's name and birth and death dates. Family members were often buried near each other, so one discovery may lead you to others. Some people buried in a cemetery may not have a burial marker, particularly if they died previous to the mid to late 1800s. These are secondary sources, but provide hints for facts to be verified with primary sources.
Church Records, as mentioned above, may contain details such as births, marriages, deaths, burials, christenings, and membership lists. Finding these records in the United States is often difficult due to incomplete documentation, lost records, or scattered locations. Common denominations with recorded events include Catholics, Lutherans, Congregationalists, Reformed churches, and Presbyterians.
</a:t>
            </a:r>
          </a:p>
          <a:p>
            <a:r>
              <a:rPr lang="en-US" dirty="0"/>
              <a:t>Cemetery records provide names and dates, often revealing family connections, though some burials lack markers. </a:t>
            </a:r>
          </a:p>
        </p:txBody>
      </p:sp>
      <p:sp>
        <p:nvSpPr>
          <p:cNvPr id="4" name="Slide Number Placeholder 3"/>
          <p:cNvSpPr>
            <a:spLocks noGrp="1"/>
          </p:cNvSpPr>
          <p:nvPr>
            <p:ph type="sldNum" sz="quarter" idx="5"/>
          </p:nvPr>
        </p:nvSpPr>
        <p:spPr/>
        <p:txBody>
          <a:bodyPr/>
          <a:lstStyle/>
          <a:p>
            <a:fld id="{B0BD2EC7-4A9C-4692-B7D2-9828529AD5AE}" type="slidenum">
              <a:rPr lang="en-US" smtClean="0"/>
              <a:t>19</a:t>
            </a:fld>
            <a:endParaRPr lang="en-US"/>
          </a:p>
        </p:txBody>
      </p:sp>
    </p:spTree>
    <p:extLst>
      <p:ext uri="{BB962C8B-B14F-4D97-AF65-F5344CB8AC3E}">
        <p14:creationId xmlns:p14="http://schemas.microsoft.com/office/powerpoint/2010/main" val="36737949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Census records, collected every decade since 1790, list household members and details, with formats evolving over time. Both sources are crucial for tracing ancestry, despite occasional inaccuracies.
Original Content:
Census Records
Federal census records have been collected every decade in the United States since 1790.
Between 1790 and 1840, census records listed only the head of household by name, with tally marks used to indicate the sex and age ranges of other household members.
From 1850 through 1950, all individuals in a household were enumerated by full name, age, place of birth, and additional details. The 1890 census was largely destroyed by fire. Census records post-1950 are not yet available to the public. Census records become public 72 years after collection.
Several states conducted their own censuses in alternate years; these records vary by jurisdiction.
While census records may contain inaccuracies, they remain an important resource for tracing ancestors and identifying family relationships. Since the information collected on each census is different, it is advisable to locate individuals in every available census to develop a comprehensive understanding of their lives.
</a:t>
            </a:r>
          </a:p>
        </p:txBody>
      </p:sp>
      <p:sp>
        <p:nvSpPr>
          <p:cNvPr id="4" name="Slide Number Placeholder 3"/>
          <p:cNvSpPr>
            <a:spLocks noGrp="1"/>
          </p:cNvSpPr>
          <p:nvPr>
            <p:ph type="sldNum" sz="quarter" idx="5"/>
          </p:nvPr>
        </p:nvSpPr>
        <p:spPr/>
        <p:txBody>
          <a:bodyPr/>
          <a:lstStyle/>
          <a:p>
            <a:fld id="{B0BD2EC7-4A9C-4692-B7D2-9828529AD5AE}" type="slidenum">
              <a:rPr lang="en-US" smtClean="0"/>
              <a:t>20</a:t>
            </a:fld>
            <a:endParaRPr lang="en-US"/>
          </a:p>
        </p:txBody>
      </p:sp>
    </p:spTree>
    <p:extLst>
      <p:ext uri="{BB962C8B-B14F-4D97-AF65-F5344CB8AC3E}">
        <p14:creationId xmlns:p14="http://schemas.microsoft.com/office/powerpoint/2010/main" val="5509248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D6509-8B12-E41A-84A9-E30CFF5AF7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B0F2B9-F043-39A8-22B0-05C82A54A1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2BA288-AD21-89F0-C7DB-37AAD51614DE}"/>
              </a:ext>
            </a:extLst>
          </p:cNvPr>
          <p:cNvSpPr>
            <a:spLocks noGrp="1"/>
          </p:cNvSpPr>
          <p:nvPr>
            <p:ph type="body" idx="1"/>
          </p:nvPr>
        </p:nvSpPr>
        <p:spPr/>
        <p:txBody>
          <a:bodyPr/>
          <a:lstStyle/>
          <a:p>
            <a:r>
              <a:rPr lang="en-US" dirty="0"/>
              <a:t>Local newspapers often recorded major life events, especially marriages and births. Obituaries provided details about deaths, though detailed notices were rare before the 1880s. When newspapers were unavailable, church records offered alternative documentation, though these could be hard to find due to incomplete or scattered records.
Original Content:
Newspapers and Obituaries
Local newspapers recorded a variety of stories and events about people. Marriages and births being the major events recorded.
Obituaries or death notices were often recorded a few days after a person's death and may include information such as death date, age at death, birth information, names of parents, names of living relatives and those predeceased and a variety of other life information. Detailed obituaries were not common before the 1880s and deaths may not have been recorded in newspapers at all previous to the mid to late 1800s.
Sometimes there wasn't a local newspaper printed in a particular town but people in that town may have been mentioned in a newspaper in a town or larger city nearby.
</a:t>
            </a:r>
          </a:p>
        </p:txBody>
      </p:sp>
      <p:sp>
        <p:nvSpPr>
          <p:cNvPr id="4" name="Slide Number Placeholder 3">
            <a:extLst>
              <a:ext uri="{FF2B5EF4-FFF2-40B4-BE49-F238E27FC236}">
                <a16:creationId xmlns:a16="http://schemas.microsoft.com/office/drawing/2014/main" id="{448B90CF-6C43-8A9D-10F4-4E0018C8E134}"/>
              </a:ext>
            </a:extLst>
          </p:cNvPr>
          <p:cNvSpPr>
            <a:spLocks noGrp="1"/>
          </p:cNvSpPr>
          <p:nvPr>
            <p:ph type="sldNum" sz="quarter" idx="5"/>
          </p:nvPr>
        </p:nvSpPr>
        <p:spPr/>
        <p:txBody>
          <a:bodyPr/>
          <a:lstStyle/>
          <a:p>
            <a:fld id="{B0BD2EC7-4A9C-4692-B7D2-9828529AD5AE}" type="slidenum">
              <a:rPr lang="en-US" smtClean="0"/>
              <a:t>21</a:t>
            </a:fld>
            <a:endParaRPr lang="en-US"/>
          </a:p>
        </p:txBody>
      </p:sp>
    </p:spTree>
    <p:extLst>
      <p:ext uri="{BB962C8B-B14F-4D97-AF65-F5344CB8AC3E}">
        <p14:creationId xmlns:p14="http://schemas.microsoft.com/office/powerpoint/2010/main" val="2136267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Genealogy is a rewarding journey, solving family mysteries, finding truth in family lore, discovering where your ancestors came from and building a family tree. </a:t>
            </a:r>
          </a:p>
          <a:p>
            <a:pPr marL="171450" indent="-171450">
              <a:buFont typeface="Arial" panose="020B0604020202020204" pitchFamily="34" charset="0"/>
              <a:buChar char="•"/>
            </a:pPr>
            <a:r>
              <a:rPr lang="en-US" dirty="0"/>
              <a:t>This endeavor can take the form of a pastime, a hobby, a passion, or a legacy for the next generations</a:t>
            </a:r>
          </a:p>
          <a:p>
            <a:pPr marL="171450" indent="-171450">
              <a:buFont typeface="Arial" panose="020B0604020202020204" pitchFamily="34" charset="0"/>
              <a:buChar char="•"/>
            </a:pPr>
            <a:r>
              <a:rPr lang="en-US" dirty="0"/>
              <a:t>People research for various reasons, such as joining societies like the Sons or Daughters of the American Revolution or the Mayflower Society or </a:t>
            </a:r>
          </a:p>
          <a:p>
            <a:pPr marL="628650" lvl="1" indent="-171450">
              <a:buFont typeface="Arial" panose="020B0604020202020204" pitchFamily="34" charset="0"/>
              <a:buChar char="•"/>
            </a:pPr>
            <a:r>
              <a:rPr lang="en-US" dirty="0"/>
              <a:t>finding ancestral heritage, the town in the old country where your ancestors originated. </a:t>
            </a:r>
          </a:p>
          <a:p>
            <a:pPr marL="628650" lvl="1" indent="-171450">
              <a:buFont typeface="Arial" panose="020B0604020202020204" pitchFamily="34" charset="0"/>
              <a:buChar char="•"/>
            </a:pPr>
            <a:r>
              <a:rPr lang="en-US" dirty="0"/>
              <a:t>or maybe you want to find unknown cousins to have a reunion of all the descendants of a pioneer settler.</a:t>
            </a:r>
          </a:p>
          <a:p>
            <a:pPr marL="171450" indent="-171450">
              <a:buFont typeface="Arial" panose="020B0604020202020204" pitchFamily="34" charset="0"/>
              <a:buChar char="•"/>
            </a:pPr>
            <a:r>
              <a:rPr lang="en-US" dirty="0"/>
              <a:t>The process is like a quest, pioneers faced many challenges, but the work was worth the outcome.</a:t>
            </a:r>
          </a:p>
          <a:p>
            <a:pPr marL="171450" indent="-171450">
              <a:buFont typeface="Arial" panose="020B0604020202020204" pitchFamily="34" charset="0"/>
              <a:buChar char="•"/>
            </a:pPr>
            <a:r>
              <a:rPr lang="en-US" dirty="0"/>
              <a:t>As a family historian utilizes their detective skills, by collecting clues, paying attention to details, analyzing evidence, and making informed conclusions.</a:t>
            </a:r>
          </a:p>
          <a:p>
            <a:pPr marL="171450" indent="-171450">
              <a:buFont typeface="Arial" panose="020B0604020202020204" pitchFamily="34" charset="0"/>
              <a:buChar char="•"/>
            </a:pPr>
            <a:r>
              <a:rPr lang="en-US" dirty="0"/>
              <a:t>Along the way you will develop skill in genealogical research methods.</a:t>
            </a:r>
          </a:p>
          <a:p>
            <a:pPr marL="171450" indent="-171450">
              <a:buFont typeface="Arial" panose="020B0604020202020204" pitchFamily="34" charset="0"/>
              <a:buChar char="•"/>
            </a:pPr>
            <a:r>
              <a:rPr lang="en-US" sz="1200" dirty="0"/>
              <a:t>You’ll become familiar with the most commonly used sources.</a:t>
            </a:r>
          </a:p>
          <a:p>
            <a:pPr marL="171450" indent="-171450">
              <a:buFont typeface="Arial" panose="020B0604020202020204" pitchFamily="34" charset="0"/>
              <a:buChar char="•"/>
            </a:pPr>
            <a:r>
              <a:rPr lang="en-US" dirty="0"/>
              <a:t>Each new discovery contributes valuable context and depth to the ongoing narrative of an individual’s lineage.
</a:t>
            </a:r>
          </a:p>
        </p:txBody>
      </p:sp>
      <p:sp>
        <p:nvSpPr>
          <p:cNvPr id="4" name="Slide Number Placeholder 3"/>
          <p:cNvSpPr>
            <a:spLocks noGrp="1"/>
          </p:cNvSpPr>
          <p:nvPr>
            <p:ph type="sldNum" sz="quarter" idx="5"/>
          </p:nvPr>
        </p:nvSpPr>
        <p:spPr/>
        <p:txBody>
          <a:bodyPr/>
          <a:lstStyle/>
          <a:p>
            <a:fld id="{B0BD2EC7-4A9C-4692-B7D2-9828529AD5AE}" type="slidenum">
              <a:rPr lang="en-US" smtClean="0"/>
              <a:t>2</a:t>
            </a:fld>
            <a:endParaRPr lang="en-US"/>
          </a:p>
        </p:txBody>
      </p:sp>
    </p:spTree>
    <p:extLst>
      <p:ext uri="{BB962C8B-B14F-4D97-AF65-F5344CB8AC3E}">
        <p14:creationId xmlns:p14="http://schemas.microsoft.com/office/powerpoint/2010/main" val="33747133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Probate records manage assets after death and list relatives. Land records show property ownership and family connections. City directories help locate ancestors, reveal occupations, and may indicate death years. Each record type provides unique details for genealogical research.
Original Content:
Probate Records are court documents used to manage a person's land or assets after death. They may include wills, estate inventories, letters of administration, and guardianship papers, often listing relatives and financial details. As some of the earliest records in new areas, they offer useful information when other sources are unavailable.
Land Records include land deeds, land grants, plat maps, or other records related to land.
Deeds record property transfers, noting land descriptions, parties' names, transaction amounts, and witnesses. They can also provide details about residence, family relationships and close neighbors. They can imply dates of marriage or death.
Land maps and plat maps can help to establish where the land was that a person owned and who their neighbors were.
Land records were usually among the first records kept in a newly settled area and can provide valuable information.
City Directories list names and addresses of residents in a town or city for a specific year, usually reflecting information from the year before. These directories help determine an ancestor’s location, occupation, home address, spouse, and neighbors, and could suggest the year of death for men if their spouse is identified as widowed.
</a:t>
            </a:r>
          </a:p>
        </p:txBody>
      </p:sp>
      <p:sp>
        <p:nvSpPr>
          <p:cNvPr id="4" name="Slide Number Placeholder 3"/>
          <p:cNvSpPr>
            <a:spLocks noGrp="1"/>
          </p:cNvSpPr>
          <p:nvPr>
            <p:ph type="sldNum" sz="quarter" idx="5"/>
          </p:nvPr>
        </p:nvSpPr>
        <p:spPr/>
        <p:txBody>
          <a:bodyPr/>
          <a:lstStyle/>
          <a:p>
            <a:fld id="{B0BD2EC7-4A9C-4692-B7D2-9828529AD5AE}" type="slidenum">
              <a:rPr lang="en-US" smtClean="0"/>
              <a:t>22</a:t>
            </a:fld>
            <a:endParaRPr lang="en-US"/>
          </a:p>
        </p:txBody>
      </p:sp>
    </p:spTree>
    <p:extLst>
      <p:ext uri="{BB962C8B-B14F-4D97-AF65-F5344CB8AC3E}">
        <p14:creationId xmlns:p14="http://schemas.microsoft.com/office/powerpoint/2010/main" val="18818216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Military records reveal personal and service details from major wars. Immigration records, including passenger lists and naturalization documents, track movement and origins. School records, such as yearbooks and censuses, provide student information and school activities.
Original Content:
Military Records pertain to the military in some way. There are a variety of military records that were created because of the involvement of the United States in the Revolutionary War, the War of 1812, the Civil War, World War I, World War II, the Korean War, and the Vietnam War, etc. Military records in some cases can give birth information, residences, names of family members, details of military service, etc.
Immigration Records pertain to people moving from one country to another and can include ship passenger lists, naturalization documents, immigration/emigration information, etc.
Passenger lists often give names and ages of individuals and sometimes their place of origin. If people traveled with family members they were usually listed together on the passenger lists.
Naturalization documents can list a person's name, age, witnesses, and place of origin. In some cases, women were not required to naturalize separately from their husbands. Before 1906 in the United States, naturalization documents sometimes only listed a home country rather than a specific town or city where a person came from. Since 1906, more detailed information has been included in naturalization documents.
School Records are created by schools, colleges, and universities. They may include lists of students, yearbooks, school censuses, school histories, or other records. Yearbooks may contain photographs of individuals attending the school and information about the school activities they were involved in.
</a:t>
            </a:r>
          </a:p>
        </p:txBody>
      </p:sp>
      <p:sp>
        <p:nvSpPr>
          <p:cNvPr id="4" name="Slide Number Placeholder 3"/>
          <p:cNvSpPr>
            <a:spLocks noGrp="1"/>
          </p:cNvSpPr>
          <p:nvPr>
            <p:ph type="sldNum" sz="quarter" idx="5"/>
          </p:nvPr>
        </p:nvSpPr>
        <p:spPr/>
        <p:txBody>
          <a:bodyPr/>
          <a:lstStyle/>
          <a:p>
            <a:fld id="{B0BD2EC7-4A9C-4692-B7D2-9828529AD5AE}" type="slidenum">
              <a:rPr lang="en-US" smtClean="0"/>
              <a:t>23</a:t>
            </a:fld>
            <a:endParaRPr lang="en-US"/>
          </a:p>
        </p:txBody>
      </p:sp>
    </p:spTree>
    <p:extLst>
      <p:ext uri="{BB962C8B-B14F-4D97-AF65-F5344CB8AC3E}">
        <p14:creationId xmlns:p14="http://schemas.microsoft.com/office/powerpoint/2010/main" val="3296912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Genealogical research uses tax records to establish residence and family status, court records to reveal personal details and relationships, and miscellaneous records like Bible entries and town lists to fill in gaps when other sources are missing.
Original Content:
Tax Records can include tax lists, enumeration lists, and other taxation information recorded by the local or national government. They may help to establish a person's residence, help to distinguish people of the same name in the same place, indicate the financial status of a family, or give indirect evidence of death and family members.
Tax records were usually among the first records kept in a newly settled area and can provide valuable information when other records are not available.
Court Records are produced by the court system, but each state governs them differently, affecting what records exist and where they’re stored. These records can reveal personal details and help identify family, neighbors, or friends.
Miscellaneous Records include records that can be helpful for genealogy research that don't fit in the above categories such as Bible records, periodical indexes, town records, lists of settlers, store ledgers, account books, lists of people in a certain occupation and place, passport applications, occupational records, government records, historical documents, and various other historical and genealogical records.
</a:t>
            </a:r>
          </a:p>
        </p:txBody>
      </p:sp>
      <p:sp>
        <p:nvSpPr>
          <p:cNvPr id="4" name="Slide Number Placeholder 3"/>
          <p:cNvSpPr>
            <a:spLocks noGrp="1"/>
          </p:cNvSpPr>
          <p:nvPr>
            <p:ph type="sldNum" sz="quarter" idx="5"/>
          </p:nvPr>
        </p:nvSpPr>
        <p:spPr/>
        <p:txBody>
          <a:bodyPr/>
          <a:lstStyle/>
          <a:p>
            <a:fld id="{B0BD2EC7-4A9C-4692-B7D2-9828529AD5AE}" type="slidenum">
              <a:rPr lang="en-US" smtClean="0"/>
              <a:t>24</a:t>
            </a:fld>
            <a:endParaRPr lang="en-US"/>
          </a:p>
        </p:txBody>
      </p:sp>
    </p:spTree>
    <p:extLst>
      <p:ext uri="{BB962C8B-B14F-4D97-AF65-F5344CB8AC3E}">
        <p14:creationId xmlns:p14="http://schemas.microsoft.com/office/powerpoint/2010/main" val="21312820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researching family history, always verify published genealogies and online trees with primary sources. Document oral stories, but check their accuracy. Study local histories and use maps to understand your ancestors’ communities, and remember that changing borders can affect where records are found.
Original Content:
Family Histories and Genealogies are published works containing genealogical data, such as biographies, family trees and books about pioneers families of a particular area, but as derivative sources, their details should be verified against primary records. Member-submitted family trees in online databases those you inherit may lack citations and may be unreliable, so it's essential to assess the authenticity of any genealogical information through your own research before relying on it. The same is true of oral histories and family lore. It is important to document these, but also research to assess the validity of these stories.
Study social history: County or town histories and local records offer valuable insights into your ancestors.
Your ancestor’s dates only tell part of their story. Learn about their community, challenges, and the forces that shaped their choices. Historical context can provide valuable insights into their lives and help you connect with past generations.
City directories and Sanborn Fire Insurance Maps reveal your ancestor’s neighborhood layout, while local histories and scholarly works offer context. Newspapers provide details about daily community life.
Maps can help you learn about your ancestor’s location and provide context for finding records. Understanding historical borders is important, since changes can affect where records are kept or under which placename. For example, shifting county boundaries might mean an ancestor lived in different counties while staying in one place. Reviewing historical maps helps identify the correct county for record searches at any given time.
</a:t>
            </a:r>
          </a:p>
        </p:txBody>
      </p:sp>
      <p:sp>
        <p:nvSpPr>
          <p:cNvPr id="4" name="Slide Number Placeholder 3"/>
          <p:cNvSpPr>
            <a:spLocks noGrp="1"/>
          </p:cNvSpPr>
          <p:nvPr>
            <p:ph type="sldNum" sz="quarter" idx="5"/>
          </p:nvPr>
        </p:nvSpPr>
        <p:spPr/>
        <p:txBody>
          <a:bodyPr/>
          <a:lstStyle/>
          <a:p>
            <a:fld id="{B0BD2EC7-4A9C-4692-B7D2-9828529AD5AE}" type="slidenum">
              <a:rPr lang="en-US" smtClean="0"/>
              <a:t>25</a:t>
            </a:fld>
            <a:endParaRPr lang="en-US"/>
          </a:p>
        </p:txBody>
      </p:sp>
    </p:spTree>
    <p:extLst>
      <p:ext uri="{BB962C8B-B14F-4D97-AF65-F5344CB8AC3E}">
        <p14:creationId xmlns:p14="http://schemas.microsoft.com/office/powerpoint/2010/main" val="17544633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View original records, which can be a good digitized copy of the record. Indexes, whether physical or digital, are often incomplete and may have errors and usually only contain a subset of the information available in the original document. </a:t>
            </a:r>
          </a:p>
          <a:p>
            <a:pPr marL="171450" indent="-171450">
              <a:buFont typeface="Arial" panose="020B0604020202020204" pitchFamily="34" charset="0"/>
              <a:buChar char="•"/>
            </a:pPr>
            <a:r>
              <a:rPr lang="en-US" dirty="0"/>
              <a:t>Always review images of original documents online. If originals aren’t available online you may be able to request a copy of the original from the repository where it is held, usually for a nominal fee.</a:t>
            </a:r>
          </a:p>
          <a:p>
            <a:pPr marL="171450" indent="-171450">
              <a:buFont typeface="Arial" panose="020B0604020202020204" pitchFamily="34" charset="0"/>
              <a:buChar char="•"/>
            </a:pPr>
            <a:r>
              <a:rPr lang="en-US" dirty="0"/>
              <a:t>Look beyond the referenced page
Checking surrounding pages in census records might uncover relatives or neighbors. </a:t>
            </a:r>
          </a:p>
          <a:p>
            <a:pPr marL="171450" indent="-171450">
              <a:buFont typeface="Arial" panose="020B0604020202020204" pitchFamily="34" charset="0"/>
              <a:buChar char="•"/>
            </a:pPr>
            <a:r>
              <a:rPr lang="en-US" dirty="0"/>
              <a:t>Also, some online records have multiple pages so always get in the habit of looking at the pages after the image that opens. </a:t>
            </a:r>
          </a:p>
          <a:p>
            <a:pPr marL="171450" indent="-171450">
              <a:buFont typeface="Arial" panose="020B0604020202020204" pitchFamily="34" charset="0"/>
              <a:buChar char="•"/>
            </a:pPr>
            <a:r>
              <a:rPr lang="en-US" dirty="0"/>
              <a:t>If the record set is a book or directory, you may also find valuable information elsewhere in the book, such as general information in the beginning or indexes at the end of the record set.
</a:t>
            </a:r>
          </a:p>
        </p:txBody>
      </p:sp>
      <p:sp>
        <p:nvSpPr>
          <p:cNvPr id="4" name="Slide Number Placeholder 3"/>
          <p:cNvSpPr>
            <a:spLocks noGrp="1"/>
          </p:cNvSpPr>
          <p:nvPr>
            <p:ph type="sldNum" sz="quarter" idx="5"/>
          </p:nvPr>
        </p:nvSpPr>
        <p:spPr/>
        <p:txBody>
          <a:bodyPr/>
          <a:lstStyle/>
          <a:p>
            <a:fld id="{B0BD2EC7-4A9C-4692-B7D2-9828529AD5AE}" type="slidenum">
              <a:rPr lang="en-US" smtClean="0"/>
              <a:t>26</a:t>
            </a:fld>
            <a:endParaRPr lang="en-US"/>
          </a:p>
        </p:txBody>
      </p:sp>
    </p:spTree>
    <p:extLst>
      <p:ext uri="{BB962C8B-B14F-4D97-AF65-F5344CB8AC3E}">
        <p14:creationId xmlns:p14="http://schemas.microsoft.com/office/powerpoint/2010/main" val="14349147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Genealogical records differ in reliability, with original records being the most trustworthy. The timing and source of record creation matter, and errors can occur during copying or transcription. U.S. states started civil registration at different times, and access to these records now depends on state privacy laws.
Original Content:
Not all Records are Created Equal
This was referred to in the analysis and evaluation step of the Genealogical Proof Standard.
Genealogical records can vary significantly in quality and reliability. Original records are generally considered the most trustworthy and accurate. When and how a record was created (especially in relation to the event it’s documenting) can drastically affect the reliability of the information you find in it. In general, records created by people closer to an event (both in time and in relationship) are more reliable than those that weren’t. Considering all this, any record can have an errors either due to mistakes made at the time of creation, manual copying, transliteration or transcription.
U.S. states began civil registration of birth, marriage, and death at different times, without standardized information being collected. By the early 1900s most states were recording vital events. Today privacy laws for these records differ by state so what you are able to access varies from state to state.
</a:t>
            </a:r>
          </a:p>
        </p:txBody>
      </p:sp>
      <p:sp>
        <p:nvSpPr>
          <p:cNvPr id="4" name="Slide Number Placeholder 3"/>
          <p:cNvSpPr>
            <a:spLocks noGrp="1"/>
          </p:cNvSpPr>
          <p:nvPr>
            <p:ph type="sldNum" sz="quarter" idx="5"/>
          </p:nvPr>
        </p:nvSpPr>
        <p:spPr/>
        <p:txBody>
          <a:bodyPr/>
          <a:lstStyle/>
          <a:p>
            <a:fld id="{B0BD2EC7-4A9C-4692-B7D2-9828529AD5AE}" type="slidenum">
              <a:rPr lang="en-US" smtClean="0"/>
              <a:t>27</a:t>
            </a:fld>
            <a:endParaRPr lang="en-US"/>
          </a:p>
        </p:txBody>
      </p:sp>
    </p:spTree>
    <p:extLst>
      <p:ext uri="{BB962C8B-B14F-4D97-AF65-F5344CB8AC3E}">
        <p14:creationId xmlns:p14="http://schemas.microsoft.com/office/powerpoint/2010/main" val="23037818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manage your family history records, use a consistent filing system. Organize files by surname and individual, include photos and documents, add family stories, and store records both digitally and physically for easy access and order.
Original Content:
Record and Document Your Information
Develop a consistent filing system. As you accumulate files, records and other data, it can be easy to feel like you’re drowning in stuff. By adopting a standard filing system, you can bring order to all that family history chaos and find your files quicker and more easily.
File the information in an organized way so that you can locate each individual in your ever-expanding collection. The best way might be to create a folder for each surname and then each individual (either on your computer or in your file cabinet) include old photos of them, their families, homes, and cemetery markers, plus their important documents, letters, and memorabilia.  Add their stories—both those you heard as a child and those family members tell you. As mentioned earlier even if you are doing your research online you will still want to download copies of records to either print, digitally store or both.
</a:t>
            </a:r>
          </a:p>
        </p:txBody>
      </p:sp>
      <p:sp>
        <p:nvSpPr>
          <p:cNvPr id="4" name="Slide Number Placeholder 3"/>
          <p:cNvSpPr>
            <a:spLocks noGrp="1"/>
          </p:cNvSpPr>
          <p:nvPr>
            <p:ph type="sldNum" sz="quarter" idx="5"/>
          </p:nvPr>
        </p:nvSpPr>
        <p:spPr/>
        <p:txBody>
          <a:bodyPr/>
          <a:lstStyle/>
          <a:p>
            <a:fld id="{B0BD2EC7-4A9C-4692-B7D2-9828529AD5AE}" type="slidenum">
              <a:rPr lang="en-US" smtClean="0"/>
              <a:t>28</a:t>
            </a:fld>
            <a:endParaRPr lang="en-US"/>
          </a:p>
        </p:txBody>
      </p:sp>
    </p:spTree>
    <p:extLst>
      <p:ext uri="{BB962C8B-B14F-4D97-AF65-F5344CB8AC3E}">
        <p14:creationId xmlns:p14="http://schemas.microsoft.com/office/powerpoint/2010/main" val="30892958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26B41-05A6-714E-A517-C1E8873B12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02916D-EDF5-FC14-9070-C40ECB774D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88CFD9-F685-7DFA-B068-BCC59287590C}"/>
              </a:ext>
            </a:extLst>
          </p:cNvPr>
          <p:cNvSpPr>
            <a:spLocks noGrp="1"/>
          </p:cNvSpPr>
          <p:nvPr>
            <p:ph type="body" idx="1"/>
          </p:nvPr>
        </p:nvSpPr>
        <p:spPr/>
        <p:txBody>
          <a:bodyPr/>
          <a:lstStyle/>
          <a:p>
            <a:r>
              <a:rPr lang="en-US" sz="1200" dirty="0"/>
              <a:t>Online genealogical platforms offer a range of features that cater to both novice and experienced genealogists.</a:t>
            </a:r>
          </a:p>
          <a:p>
            <a:r>
              <a:rPr lang="en-US" sz="1200" dirty="0"/>
              <a:t>The majority of them have a subscription model to gain access to all of their record collections with a small number of records being available for free.</a:t>
            </a:r>
          </a:p>
          <a:p>
            <a:r>
              <a:rPr lang="en-US" sz="1200" dirty="0"/>
              <a:t>Historical Records: Access to a vast array of historical records, including  birth certificates, marriage licenses, census records, and more form various countries and time periods.</a:t>
            </a:r>
          </a:p>
          <a:p>
            <a:r>
              <a:rPr lang="en-US" sz="1200" dirty="0"/>
              <a:t>Family Tree Features: Tools for creating and managing family trees, adding photos, documents, and personal anecdotes to create a comprehensive family history.</a:t>
            </a:r>
          </a:p>
          <a:p>
            <a:r>
              <a:rPr lang="en-US" sz="1200" dirty="0"/>
              <a:t>Search Options: Extensive search options and filters to help users find specific records and ancestors.</a:t>
            </a:r>
          </a:p>
          <a:p>
            <a:r>
              <a:rPr lang="en-US" sz="1200" dirty="0"/>
              <a:t>Record Hints: Use algorithms to suggests records or member trees that may match your ancestors.</a:t>
            </a:r>
          </a:p>
          <a:p>
            <a:r>
              <a:rPr lang="en-US" sz="1200" dirty="0"/>
              <a:t>Community and Collaboration: Features that allow users to connect and share information, fostering a sense of community among researchers.</a:t>
            </a:r>
          </a:p>
          <a:p>
            <a:r>
              <a:rPr lang="en-US" sz="1200" dirty="0"/>
              <a:t>Some have DNA Tools: Advanced DNA testing services that can help identify genetic connections and provide insights into your ancestors.</a:t>
            </a:r>
          </a:p>
        </p:txBody>
      </p:sp>
      <p:sp>
        <p:nvSpPr>
          <p:cNvPr id="4" name="Slide Number Placeholder 3">
            <a:extLst>
              <a:ext uri="{FF2B5EF4-FFF2-40B4-BE49-F238E27FC236}">
                <a16:creationId xmlns:a16="http://schemas.microsoft.com/office/drawing/2014/main" id="{00A5DFB3-23B0-8491-86AE-5E2DD9F215F1}"/>
              </a:ext>
            </a:extLst>
          </p:cNvPr>
          <p:cNvSpPr>
            <a:spLocks noGrp="1"/>
          </p:cNvSpPr>
          <p:nvPr>
            <p:ph type="sldNum" sz="quarter" idx="5"/>
          </p:nvPr>
        </p:nvSpPr>
        <p:spPr/>
        <p:txBody>
          <a:bodyPr/>
          <a:lstStyle/>
          <a:p>
            <a:fld id="{516DA690-B475-4817-9673-9E806C6D63F6}" type="slidenum">
              <a:rPr lang="en-US" smtClean="0"/>
              <a:t>29</a:t>
            </a:fld>
            <a:endParaRPr lang="en-US"/>
          </a:p>
        </p:txBody>
      </p:sp>
    </p:spTree>
    <p:extLst>
      <p:ext uri="{BB962C8B-B14F-4D97-AF65-F5344CB8AC3E}">
        <p14:creationId xmlns:p14="http://schemas.microsoft.com/office/powerpoint/2010/main" val="16258748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Ancestry</a:t>
            </a:r>
            <a:r>
              <a:rPr lang="en-US" dirty="0"/>
              <a:t> is the largest subscription genealogy company in the world. Ancestry boasts more than 65 billion records from 80-plus countries, plus 140 million user-submitted family trees. Free users can build a family tree and search the record collection of which a small subset will be viewable. To fully utilize the sites abilities a subscription is required.
</a:t>
            </a:r>
            <a:r>
              <a:rPr lang="en-US" b="1" dirty="0"/>
              <a:t>My Heritage </a:t>
            </a:r>
            <a:r>
              <a:rPr lang="en-US" dirty="0"/>
              <a:t>is a newer subscription genealogy company with over 35 billion historical records. This site has some non-US records sets not available on Ancestry.
</a:t>
            </a:r>
            <a:r>
              <a:rPr lang="en-US" b="1" dirty="0"/>
              <a:t>Find My Past </a:t>
            </a:r>
            <a:r>
              <a:rPr lang="en-US" dirty="0"/>
              <a:t>is the go-to source for the British Isles, also claiming billions of records. This site continues to expand its North American footprint, however most of these records are also available on Ancestry and My Heritage.
</a:t>
            </a:r>
            <a:r>
              <a:rPr lang="en-US" b="1" dirty="0"/>
              <a:t>FamilySearch</a:t>
            </a:r>
            <a:r>
              <a:rPr lang="en-US" dirty="0"/>
              <a:t> is made available by the Church of Jesus Christ of Latter-day Saints and free to everyone. It offers online access to records from more than 170 countries and principalities—more than 20.5 billion records in all. This platform has a one-tree model, which means you start with yourself and as you add relatives you eventually connect to the larger tree by contributions made by people who share ancestors with you.</a:t>
            </a:r>
          </a:p>
          <a:p>
            <a:endParaRPr lang="en-US" dirty="0"/>
          </a:p>
          <a:p>
            <a:r>
              <a:rPr lang="en-US" dirty="0"/>
              <a:t>On the subscription platforms you can make your tree public or private. The most beneficial choice is to make it public. Living people are never visible to anyone, but you</a:t>
            </a:r>
          </a:p>
          <a:p>
            <a:r>
              <a:rPr lang="en-US" dirty="0"/>
              <a:t>
</a:t>
            </a:r>
          </a:p>
        </p:txBody>
      </p:sp>
      <p:sp>
        <p:nvSpPr>
          <p:cNvPr id="4" name="Slide Number Placeholder 3"/>
          <p:cNvSpPr>
            <a:spLocks noGrp="1"/>
          </p:cNvSpPr>
          <p:nvPr>
            <p:ph type="sldNum" sz="quarter" idx="5"/>
          </p:nvPr>
        </p:nvSpPr>
        <p:spPr/>
        <p:txBody>
          <a:bodyPr/>
          <a:lstStyle/>
          <a:p>
            <a:fld id="{B0BD2EC7-4A9C-4692-B7D2-9828529AD5AE}" type="slidenum">
              <a:rPr lang="en-US" smtClean="0"/>
              <a:t>30</a:t>
            </a:fld>
            <a:endParaRPr lang="en-US"/>
          </a:p>
        </p:txBody>
      </p:sp>
    </p:spTree>
    <p:extLst>
      <p:ext uri="{BB962C8B-B14F-4D97-AF65-F5344CB8AC3E}">
        <p14:creationId xmlns:p14="http://schemas.microsoft.com/office/powerpoint/2010/main" val="33372161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selecting a genealogy platform, assess features for organizing and sharing research, collaboration options, and costs. Always back up important documents digitally and consider creating physical archives like scrapbooks or binders to ensure your family history is preserved for future generations.</a:t>
            </a:r>
          </a:p>
          <a:p>
            <a:endParaRPr lang="en-US" dirty="0"/>
          </a:p>
          <a:p>
            <a:r>
              <a:rPr lang="en-US" dirty="0"/>
              <a:t>People choose genealogy platforms based on features, cost, and tree format preferences. Some use multiple tools, while others prefer free or offline options. It's best to research each platform through their websites and online videos before making a decision.
Original Content:
When choosing a platform, consider not only the record collections and subscription cost, but also the features that will help you organize, annotate, and share your research with relatives. Some platforms allow you to upload photographs, add stories, and even collaborate with other family members in real time. Whichever you select, make sure you download copies of important documents and back up your work in multiple locations such as an external hard drive or cloud storage. Preserving your findings digitally ensures their safety for future generations. </a:t>
            </a:r>
          </a:p>
          <a:p>
            <a:r>
              <a:rPr lang="en-US" dirty="0"/>
              <a:t>You can also consider creating physical archives—scrapbooks, printed trees, or family history binders—for those who cherish tangible keepsakes.</a:t>
            </a:r>
          </a:p>
          <a:p>
            <a:r>
              <a:rPr lang="en-US" dirty="0"/>
              <a:t>
Some people use multiple platforms to utilize the best features of each; some only use FamilySearch to avoid the subscription costs of other platforms. Some people don’t like the one tree format of FamilySearch and use an offline program to build and maintain their family tree and only use FamilySearch to do research and find records.
Before deciding it is recommended that you do a more thorough review of each platform by visiting their websites, researching through Google or viewing any of the many informational videos available on YouTube.
</a:t>
            </a:r>
          </a:p>
        </p:txBody>
      </p:sp>
      <p:sp>
        <p:nvSpPr>
          <p:cNvPr id="4" name="Slide Number Placeholder 3"/>
          <p:cNvSpPr>
            <a:spLocks noGrp="1"/>
          </p:cNvSpPr>
          <p:nvPr>
            <p:ph type="sldNum" sz="quarter" idx="5"/>
          </p:nvPr>
        </p:nvSpPr>
        <p:spPr/>
        <p:txBody>
          <a:bodyPr/>
          <a:lstStyle/>
          <a:p>
            <a:fld id="{B0BD2EC7-4A9C-4692-B7D2-9828529AD5AE}" type="slidenum">
              <a:rPr lang="en-US" smtClean="0"/>
              <a:t>31</a:t>
            </a:fld>
            <a:endParaRPr lang="en-US"/>
          </a:p>
        </p:txBody>
      </p:sp>
    </p:spTree>
    <p:extLst>
      <p:ext uri="{BB962C8B-B14F-4D97-AF65-F5344CB8AC3E}">
        <p14:creationId xmlns:p14="http://schemas.microsoft.com/office/powerpoint/2010/main" val="29437417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Start your family tree by recording what you know about yourself and close relatives. </a:t>
            </a:r>
          </a:p>
          <a:p>
            <a:pPr marL="171450" indent="-171450">
              <a:buFont typeface="Arial" panose="020B0604020202020204" pitchFamily="34" charset="0"/>
              <a:buChar char="•"/>
            </a:pPr>
            <a:r>
              <a:rPr lang="en-US" dirty="0"/>
              <a:t>Move backward, documenting each generation carefully. </a:t>
            </a:r>
          </a:p>
          <a:p>
            <a:pPr marL="171450" indent="-171450">
              <a:buFont typeface="Arial" panose="020B0604020202020204" pitchFamily="34" charset="0"/>
              <a:buChar char="•"/>
            </a:pPr>
            <a:r>
              <a:rPr lang="en-US" dirty="0"/>
              <a:t>Work step by step, ensuring accuracy and avoiding assumptions about your ancestry. For example: If there’s a family rumor that you are related to Jessie James, don’t start with him, let that realization come naturally.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
Original Content:
Start With What You Know
Identify what you know and move backward in time. Start with the most recent members of your family (you, your parents and grandparents, etc.), then carefully document each generation as you work backward in time, one ancestor at a time. You must climb your family tree from the bottom up, sturdy limb by sturdy limb. This will keep you from making rash jumps in your family history or making false assumptions about your family’s lineage.
</a:t>
            </a:r>
          </a:p>
        </p:txBody>
      </p:sp>
      <p:sp>
        <p:nvSpPr>
          <p:cNvPr id="4" name="Slide Number Placeholder 3"/>
          <p:cNvSpPr>
            <a:spLocks noGrp="1"/>
          </p:cNvSpPr>
          <p:nvPr>
            <p:ph type="sldNum" sz="quarter" idx="5"/>
          </p:nvPr>
        </p:nvSpPr>
        <p:spPr/>
        <p:txBody>
          <a:bodyPr/>
          <a:lstStyle/>
          <a:p>
            <a:fld id="{B0BD2EC7-4A9C-4692-B7D2-9828529AD5AE}" type="slidenum">
              <a:rPr lang="en-US" smtClean="0"/>
              <a:t>3</a:t>
            </a:fld>
            <a:endParaRPr lang="en-US"/>
          </a:p>
        </p:txBody>
      </p:sp>
    </p:spTree>
    <p:extLst>
      <p:ext uri="{BB962C8B-B14F-4D97-AF65-F5344CB8AC3E}">
        <p14:creationId xmlns:p14="http://schemas.microsoft.com/office/powerpoint/2010/main" val="32951996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hints with an active subscription. Keep in mind that if records are linked to your tree through such a site, cancelling your subscription will mean you can no longer view the source, though the reference to the source itself and the associated facts will remain in your tree.
</a:t>
            </a:r>
            <a:r>
              <a:rPr lang="en-US" b="1" dirty="0"/>
              <a:t>Family Tree Maker </a:t>
            </a:r>
            <a:r>
              <a:rPr lang="en-US" dirty="0"/>
              <a:t>is one of the pricier offline programs, however, it can synchronize with Ancestry and receive hints from Ancestry and FamilySearch. If you cancel your Ancestry subscription you can still view, edit, and manage your tree’s information, including adding people and photos. However, you will not be able to access records linked to your tree or receive hints that require a paid subscription. 
</a:t>
            </a:r>
            <a:r>
              <a:rPr lang="en-US" b="1" dirty="0"/>
              <a:t>Legacy Family Tree </a:t>
            </a:r>
            <a:r>
              <a:rPr lang="en-US" dirty="0"/>
              <a:t>has a robust free version, and its interface is a lot like Microsoft Office, so it is easier for users familiar with Windows. It can also interface with </a:t>
            </a:r>
            <a:r>
              <a:rPr lang="en-US" dirty="0" err="1"/>
              <a:t>FindMyPast</a:t>
            </a:r>
            <a:r>
              <a:rPr lang="en-US" dirty="0"/>
              <a:t>, FamilySearch, </a:t>
            </a:r>
            <a:r>
              <a:rPr lang="en-US" dirty="0" err="1"/>
              <a:t>GenealogyBank</a:t>
            </a:r>
            <a:r>
              <a:rPr lang="en-US" dirty="0"/>
              <a:t> and MyHeritage to find hints.
</a:t>
            </a:r>
            <a:r>
              <a:rPr lang="en-US" b="1" dirty="0"/>
              <a:t>Family Historian </a:t>
            </a:r>
            <a:r>
              <a:rPr lang="en-US" dirty="0"/>
              <a:t>is a UK based software that offers a 30-day free trial. It is highly rated every year. It is only Windows based. It does interface with Find My Past, My Heritage and Family Search.
</a:t>
            </a:r>
            <a:r>
              <a:rPr lang="en-US" b="1" dirty="0"/>
              <a:t>My Heritage Family Tree Builder </a:t>
            </a:r>
            <a:r>
              <a:rPr lang="en-US" dirty="0"/>
              <a:t>is free and synchronizes with My Heritage. If you cancel your My Heritage subscription you won’t be able to add people or photos to your tree and access to many documents will be locked. It also interfaces with Family Search.
</a:t>
            </a:r>
            <a:r>
              <a:rPr lang="en-US" b="1" dirty="0"/>
              <a:t>Roots Magic </a:t>
            </a:r>
            <a:r>
              <a:rPr lang="en-US" dirty="0"/>
              <a:t>offers a free “Essentials” version that users can access indefinitely, or they may opt for the full version, typically priced at $39, with discounts occasionally available as high as 50% off. This program enables downloading of Ancestry family trees and synchronization between the software and Ancestry. Additionally, it provides integration with Family Search.
</a:t>
            </a:r>
          </a:p>
        </p:txBody>
      </p:sp>
      <p:sp>
        <p:nvSpPr>
          <p:cNvPr id="4" name="Slide Number Placeholder 3"/>
          <p:cNvSpPr>
            <a:spLocks noGrp="1"/>
          </p:cNvSpPr>
          <p:nvPr>
            <p:ph type="sldNum" sz="quarter" idx="5"/>
          </p:nvPr>
        </p:nvSpPr>
        <p:spPr/>
        <p:txBody>
          <a:bodyPr/>
          <a:lstStyle/>
          <a:p>
            <a:fld id="{B0BD2EC7-4A9C-4692-B7D2-9828529AD5AE}" type="slidenum">
              <a:rPr lang="en-US" smtClean="0"/>
              <a:t>32</a:t>
            </a:fld>
            <a:endParaRPr lang="en-US"/>
          </a:p>
        </p:txBody>
      </p:sp>
    </p:spTree>
    <p:extLst>
      <p:ext uri="{BB962C8B-B14F-4D97-AF65-F5344CB8AC3E}">
        <p14:creationId xmlns:p14="http://schemas.microsoft.com/office/powerpoint/2010/main" val="15688133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B0BD2EC7-4A9C-4692-B7D2-9828529AD5AE}" type="slidenum">
              <a:rPr lang="en-US" smtClean="0"/>
              <a:t>33</a:t>
            </a:fld>
            <a:endParaRPr lang="en-US"/>
          </a:p>
        </p:txBody>
      </p:sp>
    </p:spTree>
    <p:extLst>
      <p:ext uri="{BB962C8B-B14F-4D97-AF65-F5344CB8AC3E}">
        <p14:creationId xmlns:p14="http://schemas.microsoft.com/office/powerpoint/2010/main" val="22811787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Continue your research. </a:t>
            </a:r>
          </a:p>
          <a:p>
            <a:r>
              <a:rPr lang="en-US" dirty="0"/>
              <a:t>An easy place to start is with online genealogy platforms.</a:t>
            </a:r>
          </a:p>
          <a:p>
            <a:r>
              <a:rPr lang="en-US" dirty="0"/>
              <a:t>	To use the online platforms you will need to create an account and start your family tree.</a:t>
            </a:r>
          </a:p>
          <a:p>
            <a:r>
              <a:rPr lang="en-US" dirty="0"/>
              <a:t>	You can do that by entering the data you collect on your worksheets.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Utilize hints and self generated searches</a:t>
            </a:r>
          </a:p>
          <a:p>
            <a:r>
              <a:rPr lang="en-US" dirty="0"/>
              <a:t>Not everything can be found online. </a:t>
            </a:r>
          </a:p>
          <a:p>
            <a:r>
              <a:rPr lang="en-US" dirty="0"/>
              <a:t>	There are far more records not online than are online. </a:t>
            </a:r>
          </a:p>
          <a:p>
            <a:r>
              <a:rPr lang="en-US" dirty="0"/>
              <a:t>	You may need to a county courthouse or a state archive to find an answer for a question you have.</a:t>
            </a:r>
          </a:p>
          <a:p>
            <a:r>
              <a:rPr lang="en-US" dirty="0"/>
              <a:t>	You might need to talk to a local archivist to help you find a document that you need. Or you might need to visit.</a:t>
            </a:r>
          </a:p>
          <a:p>
            <a:r>
              <a:rPr lang="en-US" dirty="0"/>
              <a:t>	Not all records are available digitally.
For those who don’t feel comfortable with using a computer we do have many records available here at the library on </a:t>
            </a:r>
            <a:r>
              <a:rPr lang="en-US" dirty="0" err="1"/>
              <a:t>micorfilm</a:t>
            </a:r>
            <a:r>
              <a:rPr lang="en-US" dirty="0"/>
              <a:t>
</a:t>
            </a:r>
          </a:p>
        </p:txBody>
      </p:sp>
      <p:sp>
        <p:nvSpPr>
          <p:cNvPr id="4" name="Slide Number Placeholder 3"/>
          <p:cNvSpPr>
            <a:spLocks noGrp="1"/>
          </p:cNvSpPr>
          <p:nvPr>
            <p:ph type="sldNum" sz="quarter" idx="5"/>
          </p:nvPr>
        </p:nvSpPr>
        <p:spPr/>
        <p:txBody>
          <a:bodyPr/>
          <a:lstStyle/>
          <a:p>
            <a:fld id="{B0BD2EC7-4A9C-4692-B7D2-9828529AD5AE}" type="slidenum">
              <a:rPr lang="en-US" smtClean="0"/>
              <a:t>34</a:t>
            </a:fld>
            <a:endParaRPr lang="en-US"/>
          </a:p>
        </p:txBody>
      </p:sp>
    </p:spTree>
    <p:extLst>
      <p:ext uri="{BB962C8B-B14F-4D97-AF65-F5344CB8AC3E}">
        <p14:creationId xmlns:p14="http://schemas.microsoft.com/office/powerpoint/2010/main" val="41092350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safeguard genealogy data, regularly back up files in multiple places, such as your desktop, external drives, and cloud storage. Paper records should be duplicated or digitized, with backups kept offsite to protect against disasters.
Original Content:
Back it up.
It is advisable to allocate regular time for backing up your genealogy data and ensure these backups exist in multiple locations. For instance, maintain copies of your files on your desktop, an external hard drive, in paper format, and within a reputable cloud storage service such as Dropbox. Individuals who prefer paper records should also consider storing duplicate copies at a separate location or digitizing all documents. In any case, it is essential that backups are kept offsite to mitigate loss resulting from fire or natural disasters.
</a:t>
            </a:r>
          </a:p>
        </p:txBody>
      </p:sp>
      <p:sp>
        <p:nvSpPr>
          <p:cNvPr id="4" name="Slide Number Placeholder 3"/>
          <p:cNvSpPr>
            <a:spLocks noGrp="1"/>
          </p:cNvSpPr>
          <p:nvPr>
            <p:ph type="sldNum" sz="quarter" idx="5"/>
          </p:nvPr>
        </p:nvSpPr>
        <p:spPr/>
        <p:txBody>
          <a:bodyPr/>
          <a:lstStyle/>
          <a:p>
            <a:fld id="{B0BD2EC7-4A9C-4692-B7D2-9828529AD5AE}" type="slidenum">
              <a:rPr lang="en-US" smtClean="0"/>
              <a:t>35</a:t>
            </a:fld>
            <a:endParaRPr lang="en-US"/>
          </a:p>
        </p:txBody>
      </p:sp>
    </p:spTree>
    <p:extLst>
      <p:ext uri="{BB962C8B-B14F-4D97-AF65-F5344CB8AC3E}">
        <p14:creationId xmlns:p14="http://schemas.microsoft.com/office/powerpoint/2010/main" val="10351205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A259A-DCD7-05B5-C9F4-B57104E0F7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78764C-9026-477E-44D5-78A7DB6549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67EA49-4107-DD80-8227-866D8CEED33F}"/>
              </a:ext>
            </a:extLst>
          </p:cNvPr>
          <p:cNvSpPr>
            <a:spLocks noGrp="1"/>
          </p:cNvSpPr>
          <p:nvPr>
            <p:ph type="body" idx="1"/>
          </p:nvPr>
        </p:nvSpPr>
        <p:spPr/>
        <p:txBody>
          <a:bodyPr/>
          <a:lstStyle/>
          <a:p>
            <a:r>
              <a:rPr lang="en-US" dirty="0"/>
              <a:t>To excel in genealogy, keep learning and embrace new technology. Connect with others for advice and collaboration. Use both online and offline resources, and continually update your research. Educational opportunities and technological advances make research easier, but traditional sources remain important.
To improve your genealogical research skills, use major platforms’ educational resources, explore FamilySearch’s Research Wiki, watch professional tutorials, join local societies for guidance and support, and keep practicing research to build confidence and expertise.
Original Content:
Keep learning and embrace technology
We have only touched on the most important and fundamental elements that you need to know about genealogy and researching your family history. To truly excel as a family historian, you must nurture your curiosity and remain adaptable in your approach. Genealogy is not a static pursuit; new information, record collections, and technological advances are constantly emerging. By keeping an investigative mindset, you'll be poised to capitalize on fresh leads or resources as they appear, and you’ll deepen your understanding of both your ancestors' world and the evolving tools at your disposal.
Engage with others in the genealogy community—whether online or through local societies—to exchange ideas, seek advice, and celebrate discoveries. Discussion with fellow researchers often brings new perspectives or suggestions for stubborn brick walls, and you may even find distant cousins who share pieces of your family puzzle. Collaboration amplifies your efforts and keeps the journey lively and rewarding.
Genealogy is an ongoing process of exploration, analysis, and discovery. Each new piece of evidence allows for a review of previous assumptions and may lead to updated perspectives on a family's history. Consider consulting books that focus on your ancestors’ specific locations and historical periods. Numerous libraries, genealogical societies, conferences, companies, and professional genealogists offer valuable resources. You may want enroll in self-paced online genealogy courses, access live or on-demand webinars led by experts in the field.
The evolution of genealogy has been profoundly shaped by technological innovations, particularly those arising from the advent of the internet. Online research platforms such as Ancestry and FamilySearch have transformed traditional research methodologies, introducing new efficiencies while also challenging traditional practices.
Maintaining openness to emerging tools and resources for researching and sharing ancestral information is important. Developments in genealogy technology have significantly streamlined research efforts and facilitated the preservation and dissemination of findings. However, new genealogists should also recognize the value of numerous non-digital and offline sources, which remain essential components of comprehensive genealogical research.</a:t>
            </a:r>
          </a:p>
          <a:p>
            <a:endParaRPr lang="en-US" dirty="0"/>
          </a:p>
          <a:p>
            <a:r>
              <a:rPr lang="en-US" dirty="0"/>
              <a:t>Original Content:
Develop your research skills.  The more time you spend doing research the easier it will be to resolve conflicts and be confident in your conclusions. As your expertise in genealogical research advances, your capacity to address complex genealogical questions is enhanced. Continued research and effective utilization of discovered records contribute significantly to the development of your skills. The following are ways you can help develop your skills:
Major platform sites like Ancestry and FamilySearch offer comprehensive help and educational sections. These resources include instructions for using site features and cover a range of genealogical topics to support users in utilizing sources and developing their skills in genealogy.
FamilySearch’s Research Wiki is a free online resource with articles about genealogy for countries worldwide, including links to databases, research strategies, and guides. It provides explanations of various record types, their contents, and how to access them.
Several professional genealogist host YouTube videos with practical tutorials that will help you develop your skills. Topics include explanations of various record types, their contents, and how to access them, best practices when creating and managing your family tree, tips, strategies and resources, research hacks, products, and technology. Some even host live Q&amp;A sessions. See list attached.
Local societies can be very helpful if they hold regular meetings and provide educational opportunities. Another less tangible benefit of society membership is the camaraderie experienced with like-minded family historians. They can also give you guidance on local records and are knowledgeable about local history. 
</a:t>
            </a:r>
          </a:p>
        </p:txBody>
      </p:sp>
      <p:sp>
        <p:nvSpPr>
          <p:cNvPr id="4" name="Slide Number Placeholder 3">
            <a:extLst>
              <a:ext uri="{FF2B5EF4-FFF2-40B4-BE49-F238E27FC236}">
                <a16:creationId xmlns:a16="http://schemas.microsoft.com/office/drawing/2014/main" id="{68221D27-8F19-F658-EB9E-B01552B5A06F}"/>
              </a:ext>
            </a:extLst>
          </p:cNvPr>
          <p:cNvSpPr>
            <a:spLocks noGrp="1"/>
          </p:cNvSpPr>
          <p:nvPr>
            <p:ph type="sldNum" sz="quarter" idx="5"/>
          </p:nvPr>
        </p:nvSpPr>
        <p:spPr/>
        <p:txBody>
          <a:bodyPr/>
          <a:lstStyle/>
          <a:p>
            <a:fld id="{B0BD2EC7-4A9C-4692-B7D2-9828529AD5AE}" type="slidenum">
              <a:rPr lang="en-US" smtClean="0"/>
              <a:t>36</a:t>
            </a:fld>
            <a:endParaRPr lang="en-US"/>
          </a:p>
        </p:txBody>
      </p:sp>
    </p:spTree>
    <p:extLst>
      <p:ext uri="{BB962C8B-B14F-4D97-AF65-F5344CB8AC3E}">
        <p14:creationId xmlns:p14="http://schemas.microsoft.com/office/powerpoint/2010/main" val="179105755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author used Microsoft Co-Pilot to help draft the article, but every paragraph was carefully reviewed and refined. The final work reflects significant human creativity, and the author is transparent about AI’s supportive role.
Original Content:
Author’s Note: I want to be transparent that this paper was created in part with the help of an artificial intelligence (AI) – Microsoft Co-Pilot. The AI assisted in generating an early draft of the article, but every paragraph was subsequently reviewed, edited, and refined by the author. The final content is the result of extensive human curation and creativity. I am proud to present this work and assure readers that while AI was a tool in the process, the story, style, and substance have been carefully shaped by the author.
</a:t>
            </a:r>
          </a:p>
        </p:txBody>
      </p:sp>
      <p:sp>
        <p:nvSpPr>
          <p:cNvPr id="4" name="Slide Number Placeholder 3"/>
          <p:cNvSpPr>
            <a:spLocks noGrp="1"/>
          </p:cNvSpPr>
          <p:nvPr>
            <p:ph type="sldNum" sz="quarter" idx="5"/>
          </p:nvPr>
        </p:nvSpPr>
        <p:spPr/>
        <p:txBody>
          <a:bodyPr/>
          <a:lstStyle/>
          <a:p>
            <a:fld id="{B0BD2EC7-4A9C-4692-B7D2-9828529AD5AE}" type="slidenum">
              <a:rPr lang="en-US" smtClean="0"/>
              <a:t>38</a:t>
            </a:fld>
            <a:endParaRPr lang="en-US"/>
          </a:p>
        </p:txBody>
      </p:sp>
    </p:spTree>
    <p:extLst>
      <p:ext uri="{BB962C8B-B14F-4D97-AF65-F5344CB8AC3E}">
        <p14:creationId xmlns:p14="http://schemas.microsoft.com/office/powerpoint/2010/main" val="23171228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Look around your home for documents that will help you fill in the blanks. You may be sitting on a treasure trove of family history, and don’t even realize it.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Family bibles were often used to  record births, baptisms, marriages, and deaths.</a:t>
            </a:r>
          </a:p>
          <a:p>
            <a:pPr marL="171450" indent="-171450">
              <a:buFont typeface="Arial" panose="020B0604020202020204" pitchFamily="34" charset="0"/>
              <a:buChar char="•"/>
            </a:pPr>
            <a:r>
              <a:rPr lang="en-US" dirty="0"/>
              <a:t>Personal letters can reveal relationships and events and other information not found elsewhere.</a:t>
            </a:r>
          </a:p>
          <a:p>
            <a:pPr marL="628650" lvl="1" indent="-171450">
              <a:buFont typeface="Arial" panose="020B0604020202020204" pitchFamily="34" charset="0"/>
              <a:buChar char="•"/>
            </a:pPr>
            <a:r>
              <a:rPr lang="en-US" dirty="0"/>
              <a:t>Do you have Grandpa’s letters to Grandma during WWII</a:t>
            </a:r>
          </a:p>
          <a:p>
            <a:pPr marL="628650" lvl="1" indent="-171450">
              <a:buFont typeface="Arial" panose="020B0604020202020204" pitchFamily="34" charset="0"/>
              <a:buChar char="•"/>
            </a:pPr>
            <a:r>
              <a:rPr lang="en-US" dirty="0"/>
              <a:t>Or letters between you parents when they were courting</a:t>
            </a:r>
          </a:p>
          <a:p>
            <a:pPr marL="171450" indent="-171450">
              <a:buFont typeface="Arial" panose="020B0604020202020204" pitchFamily="34" charset="0"/>
              <a:buChar char="•"/>
            </a:pPr>
            <a:r>
              <a:rPr lang="en-US" dirty="0"/>
              <a:t>Photos capture family members and occasions.</a:t>
            </a:r>
          </a:p>
          <a:p>
            <a:pPr marL="171450" indent="-171450">
              <a:buFont typeface="Arial" panose="020B0604020202020204" pitchFamily="34" charset="0"/>
              <a:buChar char="•"/>
            </a:pPr>
            <a:r>
              <a:rPr lang="en-US" dirty="0"/>
              <a:t>Diaries, and journals. </a:t>
            </a:r>
          </a:p>
          <a:p>
            <a:pPr marL="171450" indent="-171450">
              <a:buFont typeface="Arial" panose="020B0604020202020204" pitchFamily="34" charset="0"/>
              <a:buChar char="•"/>
            </a:pPr>
            <a:r>
              <a:rPr lang="en-US" dirty="0"/>
              <a:t>Newspaper articles, obituaries, birth, engagement, marriage and death announcements. Life event stories.</a:t>
            </a:r>
          </a:p>
          <a:p>
            <a:pPr marL="171450" indent="-171450">
              <a:buFont typeface="Arial" panose="020B0604020202020204" pitchFamily="34" charset="0"/>
              <a:buChar char="•"/>
            </a:pPr>
            <a:r>
              <a:rPr lang="en-US" dirty="0"/>
              <a:t>Certificates like birth, marriage, divorce and death are also valuable. These are referred to as vital records. </a:t>
            </a:r>
          </a:p>
          <a:p>
            <a:pPr marL="171450" indent="-171450">
              <a:buFont typeface="Arial" panose="020B0604020202020204" pitchFamily="34" charset="0"/>
              <a:buChar char="•"/>
            </a:pPr>
            <a:r>
              <a:rPr lang="en-US" dirty="0"/>
              <a:t>Search your home for any items containing family information.</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B0BD2EC7-4A9C-4692-B7D2-9828529AD5AE}" type="slidenum">
              <a:rPr lang="en-US" smtClean="0"/>
              <a:t>4</a:t>
            </a:fld>
            <a:endParaRPr lang="en-US"/>
          </a:p>
        </p:txBody>
      </p:sp>
    </p:spTree>
    <p:extLst>
      <p:ext uri="{BB962C8B-B14F-4D97-AF65-F5344CB8AC3E}">
        <p14:creationId xmlns:p14="http://schemas.microsoft.com/office/powerpoint/2010/main" val="1467248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Start by filling out a Five-Generations Worksheet to record basic details.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Next, use Family Group Sheets for each couple to document children of each couple.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process helps organize and connect family information efficiently.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You will learn what you know and what you need to find out.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It’s okay to use firsthand knowledge to start out if that’s all you have, but eventually you will want to find official documentation to verify dates, places and relationships.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You may end up with some stories that the only source is Grandpa Joe told 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5"/>
          </p:nvPr>
        </p:nvSpPr>
        <p:spPr/>
        <p:txBody>
          <a:bodyPr/>
          <a:lstStyle/>
          <a:p>
            <a:fld id="{B0BD2EC7-4A9C-4692-B7D2-9828529AD5AE}" type="slidenum">
              <a:rPr lang="en-US" smtClean="0"/>
              <a:t>5</a:t>
            </a:fld>
            <a:endParaRPr lang="en-US"/>
          </a:p>
        </p:txBody>
      </p:sp>
    </p:spTree>
    <p:extLst>
      <p:ext uri="{BB962C8B-B14F-4D97-AF65-F5344CB8AC3E}">
        <p14:creationId xmlns:p14="http://schemas.microsoft.com/office/powerpoint/2010/main" val="20240548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Standard format for recording genealogical facts</a:t>
            </a:r>
          </a:p>
          <a:p>
            <a:r>
              <a:rPr lang="en-US" sz="1200" b="0" i="0" kern="1200" dirty="0">
                <a:solidFill>
                  <a:schemeClr val="tx1"/>
                </a:solidFill>
                <a:effectLst/>
                <a:latin typeface="+mn-lt"/>
                <a:ea typeface="+mn-ea"/>
                <a:cs typeface="+mn-cs"/>
              </a:rPr>
              <a:t>When recording genealogical facts, it is essential to follow a standard format to ensure clarity and consistency. Here are some key points to consider:</a:t>
            </a:r>
          </a:p>
          <a:p>
            <a:r>
              <a:rPr lang="en-US" dirty="0"/>
              <a:t>
Some Does and Don’t When Recording Facts
Keep track of all surname spelling variations.
Do not abbreviate names, dates and places.
Enter the full name: first, middle, and last.
Organizes by last name, first, middle.
For women, supply the full maiden name, not a married name.
Write dates in this format: Day-Month-Year 
Enter full place names: City, County, State (e.g., Mineola, Nassau, New York).
</a:t>
            </a:r>
          </a:p>
        </p:txBody>
      </p:sp>
      <p:sp>
        <p:nvSpPr>
          <p:cNvPr id="4" name="Slide Number Placeholder 3"/>
          <p:cNvSpPr>
            <a:spLocks noGrp="1"/>
          </p:cNvSpPr>
          <p:nvPr>
            <p:ph type="sldNum" sz="quarter" idx="5"/>
          </p:nvPr>
        </p:nvSpPr>
        <p:spPr/>
        <p:txBody>
          <a:bodyPr/>
          <a:lstStyle/>
          <a:p>
            <a:fld id="{B0BD2EC7-4A9C-4692-B7D2-9828529AD5AE}" type="slidenum">
              <a:rPr lang="en-US" smtClean="0"/>
              <a:t>8</a:t>
            </a:fld>
            <a:endParaRPr lang="en-US"/>
          </a:p>
        </p:txBody>
      </p:sp>
    </p:spTree>
    <p:extLst>
      <p:ext uri="{BB962C8B-B14F-4D97-AF65-F5344CB8AC3E}">
        <p14:creationId xmlns:p14="http://schemas.microsoft.com/office/powerpoint/2010/main" val="18976126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Once you’ve learned all you can from the items that you have reach out to living relatives to find out what they can share. </a:t>
            </a:r>
          </a:p>
          <a:p>
            <a:pPr marL="171450" indent="-171450">
              <a:buFont typeface="Arial" panose="020B0604020202020204" pitchFamily="34" charset="0"/>
              <a:buChar char="•"/>
            </a:pPr>
            <a:r>
              <a:rPr lang="en-US" dirty="0"/>
              <a:t>What photos can they share with you or do you have photos that they may be able to help you identify an unknown subject</a:t>
            </a:r>
          </a:p>
          <a:p>
            <a:pPr marL="171450" indent="-171450">
              <a:buFont typeface="Arial" panose="020B0604020202020204" pitchFamily="34" charset="0"/>
              <a:buChar char="•"/>
            </a:pPr>
            <a:r>
              <a:rPr lang="en-US" dirty="0"/>
              <a:t>Hopefully, they will allow you to make scans or copies of photo and documents that they have.</a:t>
            </a:r>
          </a:p>
          <a:p>
            <a:pPr marL="171450" indent="-171450">
              <a:buFont typeface="Arial" panose="020B0604020202020204" pitchFamily="34" charset="0"/>
              <a:buChar char="•"/>
            </a:pPr>
            <a:r>
              <a:rPr lang="en-US" dirty="0"/>
              <a:t>Take pictures of heirlooms that they have like your great-grandmother's tea set.</a:t>
            </a:r>
          </a:p>
          <a:p>
            <a:pPr marL="171450" indent="-171450">
              <a:buFont typeface="Arial" panose="020B0604020202020204" pitchFamily="34" charset="0"/>
              <a:buChar char="•"/>
            </a:pPr>
            <a:r>
              <a:rPr lang="en-US" dirty="0"/>
              <a:t>Unfortunately, as many of us know all too well, people won’t always be around to share their stories, and memories can fade, or family records or pictures can easily be lost or given away</a:t>
            </a:r>
          </a:p>
          <a:p>
            <a:pPr marL="171450" indent="-171450">
              <a:buFont typeface="Arial" panose="020B0604020202020204" pitchFamily="34" charset="0"/>
              <a:buChar char="•"/>
            </a:pPr>
            <a:r>
              <a:rPr lang="en-US" dirty="0"/>
              <a:t>These living relatives may have information that you will not be able to find anywhere else. </a:t>
            </a:r>
          </a:p>
          <a:p>
            <a:pPr marL="171450" indent="-171450">
              <a:buFont typeface="Arial" panose="020B0604020202020204" pitchFamily="34" charset="0"/>
              <a:buChar char="•"/>
            </a:pPr>
            <a:r>
              <a:rPr lang="en-US" dirty="0"/>
              <a:t>Conduct interviews (Oral-History-Interview-Record.pdf ). You’ll need to validate family lore, but information passed down from generation to generation can give your research some direction.
</a:t>
            </a:r>
          </a:p>
          <a:p>
            <a:r>
              <a:rPr lang="en-US" dirty="0"/>
              <a:t>
</a:t>
            </a:r>
          </a:p>
        </p:txBody>
      </p:sp>
      <p:sp>
        <p:nvSpPr>
          <p:cNvPr id="4" name="Slide Number Placeholder 3"/>
          <p:cNvSpPr>
            <a:spLocks noGrp="1"/>
          </p:cNvSpPr>
          <p:nvPr>
            <p:ph type="sldNum" sz="quarter" idx="5"/>
          </p:nvPr>
        </p:nvSpPr>
        <p:spPr/>
        <p:txBody>
          <a:bodyPr/>
          <a:lstStyle/>
          <a:p>
            <a:fld id="{B0BD2EC7-4A9C-4692-B7D2-9828529AD5AE}" type="slidenum">
              <a:rPr lang="en-US" smtClean="0"/>
              <a:t>9</a:t>
            </a:fld>
            <a:endParaRPr lang="en-US"/>
          </a:p>
        </p:txBody>
      </p:sp>
    </p:spTree>
    <p:extLst>
      <p:ext uri="{BB962C8B-B14F-4D97-AF65-F5344CB8AC3E}">
        <p14:creationId xmlns:p14="http://schemas.microsoft.com/office/powerpoint/2010/main" val="19621056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400" dirty="0"/>
              <a:t>arrange an interview with your relative in advance so as not to catch them off guard. </a:t>
            </a:r>
          </a:p>
          <a:p>
            <a:pPr marL="171450" indent="-171450">
              <a:buFont typeface="Arial" panose="020B0604020202020204" pitchFamily="34" charset="0"/>
              <a:buChar char="•"/>
            </a:pPr>
            <a:r>
              <a:rPr lang="en-US" sz="1400" dirty="0"/>
              <a:t>If you can’t conduct the interview in person, you can request to interview someone over the phone or through email.</a:t>
            </a:r>
          </a:p>
          <a:p>
            <a:pPr marL="171450" indent="-171450">
              <a:buFont typeface="Arial" panose="020B0604020202020204" pitchFamily="34" charset="0"/>
              <a:buChar char="•"/>
            </a:pPr>
            <a:r>
              <a:rPr lang="en-US" sz="1400" dirty="0"/>
              <a:t>share your questions ahead of time, this will help them to not feel put on the spot and give them an opportunity to recall detail</a:t>
            </a:r>
          </a:p>
          <a:p>
            <a:pPr marL="171450" indent="-171450">
              <a:buFont typeface="Arial" panose="020B0604020202020204" pitchFamily="34" charset="0"/>
              <a:buChar char="•"/>
            </a:pPr>
            <a:r>
              <a:rPr lang="en-US" sz="1400" dirty="0"/>
              <a:t>bring note-taking supplies, a notebook and writing supplies or a sheet with your questions printed out</a:t>
            </a:r>
          </a:p>
          <a:p>
            <a:pPr marL="171450" indent="-171450">
              <a:buFont typeface="Arial" panose="020B0604020202020204" pitchFamily="34" charset="0"/>
              <a:buChar char="•"/>
            </a:pPr>
            <a:r>
              <a:rPr lang="en-US" sz="1400" dirty="0"/>
              <a:t>And if they will let you record the interview, what a treasure to have their responses in their own voice to preserve for generations to come. If you’ve ask ahead of time would they mind you recording have a recording app downloaded and tested before you get to the interview.</a:t>
            </a:r>
          </a:p>
          <a:p>
            <a:pPr marL="171450" indent="-171450">
              <a:buFont typeface="Arial" panose="020B0604020202020204" pitchFamily="34" charset="0"/>
              <a:buChar char="•"/>
            </a:pPr>
            <a:r>
              <a:rPr lang="en-US" sz="1400" dirty="0"/>
              <a:t>Maybe they will let you video record the interview, even more special.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Be sure to bring any old family photos or mementos that you want to learn more about. Your relative may be able to answer those questions, and an old photo may help bring back valuable memories.</a:t>
            </a:r>
          </a:p>
          <a:p>
            <a:pPr marL="171450" indent="-171450">
              <a:buFont typeface="Arial" panose="020B0604020202020204" pitchFamily="34" charset="0"/>
              <a:buChar char="•"/>
            </a:pPr>
            <a:r>
              <a:rPr lang="en-US" sz="1400" dirty="0"/>
              <a:t>Don’t be shy! It can be a bit scary to approach a grandparent or older relative and ask to interview them about their life. Don’t be discouraged, though, because most likely your relative will more than understand your desire to document the family’s history and be happy to oblige. </a:t>
            </a:r>
          </a:p>
          <a:p>
            <a:pPr marL="171450" indent="-171450">
              <a:buFont typeface="Arial" panose="020B0604020202020204" pitchFamily="34" charset="0"/>
              <a:buChar char="•"/>
            </a:pPr>
            <a:r>
              <a:rPr lang="en-US" sz="1400" dirty="0"/>
              <a:t>Most importantly, respect your relative’s feelings and boundaries. If they don’t feel comfortable answering a certain question, or are not okay with the interview being recorded, make sure they know that you honor those guidelines and appreciate their help documenting the story of your family.</a:t>
            </a:r>
            <a:r>
              <a:rPr lang="en-US" dirty="0"/>
              <a:t>
</a:t>
            </a:r>
          </a:p>
        </p:txBody>
      </p:sp>
      <p:sp>
        <p:nvSpPr>
          <p:cNvPr id="4" name="Slide Number Placeholder 3"/>
          <p:cNvSpPr>
            <a:spLocks noGrp="1"/>
          </p:cNvSpPr>
          <p:nvPr>
            <p:ph type="sldNum" sz="quarter" idx="5"/>
          </p:nvPr>
        </p:nvSpPr>
        <p:spPr/>
        <p:txBody>
          <a:bodyPr/>
          <a:lstStyle/>
          <a:p>
            <a:fld id="{B0BD2EC7-4A9C-4692-B7D2-9828529AD5AE}" type="slidenum">
              <a:rPr lang="en-US" smtClean="0"/>
              <a:t>10</a:t>
            </a:fld>
            <a:endParaRPr lang="en-US"/>
          </a:p>
        </p:txBody>
      </p:sp>
    </p:spTree>
    <p:extLst>
      <p:ext uri="{BB962C8B-B14F-4D97-AF65-F5344CB8AC3E}">
        <p14:creationId xmlns:p14="http://schemas.microsoft.com/office/powerpoint/2010/main" val="1836031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preparing for a personal interview, select relevant questions from the provided list, prioritize what matters most, and adapt as needed. Be sensitive to emotional topics, avoid overwhelming your interviewee, and consider follow-up interviews for deeper insights.
Original Content:
Attached are 100 questions. Use this list as a guide to tailor your interview for the individual you are interviewing and relevant for your family. Pick and choose from the list and compile your own sequence of questions and add other questions that you think would be relevant. In most cases, all 100 questions will be far too many and will overwhelm your interviewee. Instead, prioritize the questions you really want to know and then ask more if the opportunity arises or ask for a follow-up interview. Remember, an interview of this kind is a very personal experience and can be emotional for the person being interviewed. Try to avoid questions that may be upsetting or irrelevant.
</a:t>
            </a:r>
          </a:p>
        </p:txBody>
      </p:sp>
      <p:sp>
        <p:nvSpPr>
          <p:cNvPr id="4" name="Slide Number Placeholder 3"/>
          <p:cNvSpPr>
            <a:spLocks noGrp="1"/>
          </p:cNvSpPr>
          <p:nvPr>
            <p:ph type="sldNum" sz="quarter" idx="5"/>
          </p:nvPr>
        </p:nvSpPr>
        <p:spPr/>
        <p:txBody>
          <a:bodyPr/>
          <a:lstStyle/>
          <a:p>
            <a:fld id="{B0BD2EC7-4A9C-4692-B7D2-9828529AD5AE}" type="slidenum">
              <a:rPr lang="en-US" smtClean="0"/>
              <a:t>11</a:t>
            </a:fld>
            <a:endParaRPr lang="en-US"/>
          </a:p>
        </p:txBody>
      </p:sp>
    </p:spTree>
    <p:extLst>
      <p:ext uri="{BB962C8B-B14F-4D97-AF65-F5344CB8AC3E}">
        <p14:creationId xmlns:p14="http://schemas.microsoft.com/office/powerpoint/2010/main" val="34248150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2AC24A9-CCB6-4F8D-B8DB-C2F3692CFA5A}" type="datetimeFigureOut">
              <a:rPr lang="en-US" smtClean="0"/>
              <a:t>9/21/2025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dirty="0"/>
          </a:p>
        </p:txBody>
      </p:sp>
    </p:spTree>
    <p:extLst>
      <p:ext uri="{BB962C8B-B14F-4D97-AF65-F5344CB8AC3E}">
        <p14:creationId xmlns:p14="http://schemas.microsoft.com/office/powerpoint/2010/main" val="32355619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2AC24A9-CCB6-4F8D-B8DB-C2F3692CFA5A}" type="datetimeFigureOut">
              <a:rPr lang="en-US" smtClean="0"/>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9085801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2AC24A9-CCB6-4F8D-B8DB-C2F3692CFA5A}" type="datetimeFigureOut">
              <a:rPr lang="en-US" smtClean="0"/>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9341358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2AC24A9-CCB6-4F8D-B8DB-C2F3692CFA5A}" type="datetimeFigureOut">
              <a:rPr lang="en-US" smtClean="0"/>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9616140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2AC24A9-CCB6-4F8D-B8DB-C2F3692CFA5A}" type="datetimeFigureOut">
              <a:rPr lang="en-US" smtClean="0"/>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235798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2AC24A9-CCB6-4F8D-B8DB-C2F3692CFA5A}" type="datetimeFigureOut">
              <a:rPr lang="en-US" smtClean="0"/>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8783520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AC24A9-CCB6-4F8D-B8DB-C2F3692CFA5A}" type="datetimeFigureOut">
              <a:rPr lang="en-US" smtClean="0"/>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8794503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AC24A9-CCB6-4F8D-B8DB-C2F3692CFA5A}" type="datetimeFigureOut">
              <a:rPr lang="en-US" smtClean="0"/>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651942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342900" indent="-342900">
              <a:buFont typeface="Wingdings 3" panose="05040102010807070707" pitchFamily="18" charset="2"/>
              <a:buChar char=""/>
              <a:defRPr/>
            </a:lvl1pPr>
            <a:lvl2pPr marL="742950" indent="-285750">
              <a:buFont typeface="Wingdings 3" panose="05040102010807070707" pitchFamily="18" charset="2"/>
              <a:buChar char=""/>
              <a:defRPr/>
            </a:lvl2pPr>
            <a:lvl3pPr marL="1143000" indent="-228600">
              <a:buFont typeface="Wingdings 3" panose="05040102010807070707" pitchFamily="18" charset="2"/>
              <a:buChar char=""/>
              <a:defRPr/>
            </a:lvl3pPr>
            <a:lvl4pPr marL="1600200" indent="-228600">
              <a:buFont typeface="Wingdings 3" panose="05040102010807070707" pitchFamily="18" charset="2"/>
              <a:buChar char=""/>
              <a:defRPr/>
            </a:lvl4pPr>
            <a:lvl5pPr marL="2057400" indent="-228600">
              <a:buFont typeface="Wingdings 3" panose="05040102010807070707" pitchFamily="18"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02AC24A9-CCB6-4F8D-B8DB-C2F3692CFA5A}" type="datetimeFigureOut">
              <a:rPr lang="en-US" smtClean="0"/>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0522432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2AC24A9-CCB6-4F8D-B8DB-C2F3692CFA5A}" type="datetimeFigureOut">
              <a:rPr lang="en-US" smtClean="0"/>
              <a:t>9/21/2025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8129787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2AC24A9-CCB6-4F8D-B8DB-C2F3692CFA5A}" type="datetimeFigureOut">
              <a:rPr lang="en-US" smtClean="0"/>
              <a:t>9/21/2025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2742764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AC24A9-CCB6-4F8D-B8DB-C2F3692CFA5A}" type="datetimeFigureOut">
              <a:rPr lang="en-US" smtClean="0"/>
              <a:t>9/21/2025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3743963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2AC24A9-CCB6-4F8D-B8DB-C2F3692CFA5A}" type="datetimeFigureOut">
              <a:rPr lang="en-US" smtClean="0"/>
              <a:t>9/21/2025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40065176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AC24A9-CCB6-4F8D-B8DB-C2F3692CFA5A}" type="datetimeFigureOut">
              <a:rPr lang="en-US" smtClean="0"/>
              <a:t>9/21/2025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4728472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2AC24A9-CCB6-4F8D-B8DB-C2F3692CFA5A}" type="datetimeFigureOut">
              <a:rPr lang="en-US" smtClean="0"/>
              <a:t>9/21/2025</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1122643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2AC24A9-CCB6-4F8D-B8DB-C2F3692CFA5A}" type="datetimeFigureOut">
              <a:rPr lang="en-US" smtClean="0"/>
              <a:t>9/21/2025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4741744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2AC24A9-CCB6-4F8D-B8DB-C2F3692CFA5A}" type="datetimeFigureOut">
              <a:rPr lang="en-US" smtClean="0"/>
              <a:t>9/21/2025</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2DC25EE-239B-4C5F-AAD1-255A7D5F1EE2}" type="slidenum">
              <a:rPr lang="en-US" smtClean="0"/>
              <a:t>‹#›</a:t>
            </a:fld>
            <a:endParaRPr lang="en-US"/>
          </a:p>
        </p:txBody>
      </p:sp>
    </p:spTree>
    <p:extLst>
      <p:ext uri="{BB962C8B-B14F-4D97-AF65-F5344CB8AC3E}">
        <p14:creationId xmlns:p14="http://schemas.microsoft.com/office/powerpoint/2010/main" val="2935452083"/>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 id="2147483847" r:id="rId12"/>
    <p:sldLayoutId id="2147483848" r:id="rId13"/>
    <p:sldLayoutId id="2147483849" r:id="rId14"/>
    <p:sldLayoutId id="2147483850" r:id="rId15"/>
    <p:sldLayoutId id="2147483851" r:id="rId16"/>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hyperlink" Target="mailto:ccgs49721@gmail.com" TargetMode="External"/><Relationship Id="rId4" Type="http://schemas.openxmlformats.org/officeDocument/2006/relationships/hyperlink" Target="mailto:arleneschmitt@hotmail.com" TargetMode="Externa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9386E-9589-4F20-4C60-4403E7CFDB4C}"/>
              </a:ext>
            </a:extLst>
          </p:cNvPr>
          <p:cNvSpPr>
            <a:spLocks noGrp="1"/>
          </p:cNvSpPr>
          <p:nvPr>
            <p:ph type="ctrTitle"/>
          </p:nvPr>
        </p:nvSpPr>
        <p:spPr>
          <a:xfrm>
            <a:off x="1507067" y="1397000"/>
            <a:ext cx="7766936" cy="2653836"/>
          </a:xfrm>
        </p:spPr>
        <p:txBody>
          <a:bodyPr>
            <a:normAutofit/>
          </a:bodyPr>
          <a:lstStyle/>
          <a:p>
            <a:r>
              <a:rPr lang="en-US" dirty="0"/>
              <a:t>Introduction to Genealogy and Family History</a:t>
            </a:r>
          </a:p>
        </p:txBody>
      </p:sp>
      <p:sp>
        <p:nvSpPr>
          <p:cNvPr id="3" name="Subtitle 2">
            <a:extLst>
              <a:ext uri="{FF2B5EF4-FFF2-40B4-BE49-F238E27FC236}">
                <a16:creationId xmlns:a16="http://schemas.microsoft.com/office/drawing/2014/main" id="{AA642CF8-CD5F-1E24-2030-F9D64B46BF7C}"/>
              </a:ext>
            </a:extLst>
          </p:cNvPr>
          <p:cNvSpPr>
            <a:spLocks noGrp="1"/>
          </p:cNvSpPr>
          <p:nvPr>
            <p:ph type="subTitle" idx="1"/>
          </p:nvPr>
        </p:nvSpPr>
        <p:spPr/>
        <p:txBody>
          <a:bodyPr>
            <a:normAutofit/>
          </a:bodyPr>
          <a:lstStyle/>
          <a:p>
            <a:r>
              <a:rPr lang="en-US" sz="2400" dirty="0"/>
              <a:t>Methods, Tools, and Best Practices</a:t>
            </a:r>
          </a:p>
        </p:txBody>
      </p:sp>
    </p:spTree>
    <p:extLst>
      <p:ext uri="{BB962C8B-B14F-4D97-AF65-F5344CB8AC3E}">
        <p14:creationId xmlns:p14="http://schemas.microsoft.com/office/powerpoint/2010/main" val="8149419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4DDCB622-7368-882C-0CB5-9439AC1CBF22}"/>
              </a:ext>
            </a:extLst>
          </p:cNvPr>
          <p:cNvPicPr>
            <a:picLocks noChangeAspect="1"/>
          </p:cNvPicPr>
          <p:nvPr/>
        </p:nvPicPr>
        <p:blipFill>
          <a:blip r:embed="rId3"/>
          <a:srcRect l="9091" t="4930" b="4161"/>
          <a:stretch>
            <a:fillRect/>
          </a:stretch>
        </p:blipFill>
        <p:spPr>
          <a:xfrm>
            <a:off x="1" y="10"/>
            <a:ext cx="12191999" cy="6857990"/>
          </a:xfrm>
          <a:prstGeom prst="rect">
            <a:avLst/>
          </a:prstGeom>
        </p:spPr>
      </p:pic>
      <p:sp>
        <p:nvSpPr>
          <p:cNvPr id="94" name="Isosceles Triangle 93">
            <a:extLst>
              <a:ext uri="{FF2B5EF4-FFF2-40B4-BE49-F238E27FC236}">
                <a16:creationId xmlns:a16="http://schemas.microsoft.com/office/drawing/2014/main" id="{DD6B6433-CCD9-42F6-83C5-76BCAA8FEE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6" name="Parallelogram 95">
            <a:extLst>
              <a:ext uri="{FF2B5EF4-FFF2-40B4-BE49-F238E27FC236}">
                <a16:creationId xmlns:a16="http://schemas.microsoft.com/office/drawing/2014/main" id="{442B55CB-F27D-4C06-89E5-4EC99A519C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4188" y="0"/>
            <a:ext cx="9372600" cy="6858000"/>
          </a:xfrm>
          <a:prstGeom prst="parallelogram">
            <a:avLst>
              <a:gd name="adj" fmla="val 14937"/>
            </a:avLst>
          </a:prstGeom>
          <a:solidFill>
            <a:schemeClr val="bg1">
              <a:alpha val="9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8" name="Straight Connector 97">
            <a:extLst>
              <a:ext uri="{FF2B5EF4-FFF2-40B4-BE49-F238E27FC236}">
                <a16:creationId xmlns:a16="http://schemas.microsoft.com/office/drawing/2014/main" id="{48527540-7F01-4C2E-9641-738882048E3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0" name="Straight Connector 99">
            <a:extLst>
              <a:ext uri="{FF2B5EF4-FFF2-40B4-BE49-F238E27FC236}">
                <a16:creationId xmlns:a16="http://schemas.microsoft.com/office/drawing/2014/main" id="{D6F60FB6-F855-43F0-A752-3719156C1E0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2" name="Rectangle 23">
            <a:extLst>
              <a:ext uri="{FF2B5EF4-FFF2-40B4-BE49-F238E27FC236}">
                <a16:creationId xmlns:a16="http://schemas.microsoft.com/office/drawing/2014/main" id="{70669A81-0E9B-4B42-AFEA-8F672C6CFB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83758000-90D2-8A82-6094-3E4C39CBFA2B}"/>
              </a:ext>
            </a:extLst>
          </p:cNvPr>
          <p:cNvSpPr>
            <a:spLocks noGrp="1"/>
          </p:cNvSpPr>
          <p:nvPr>
            <p:ph type="title"/>
          </p:nvPr>
        </p:nvSpPr>
        <p:spPr>
          <a:xfrm>
            <a:off x="2786047" y="609600"/>
            <a:ext cx="6487955" cy="1320800"/>
          </a:xfrm>
        </p:spPr>
        <p:txBody>
          <a:bodyPr anchor="t">
            <a:normAutofit/>
          </a:bodyPr>
          <a:lstStyle/>
          <a:p>
            <a:r>
              <a:rPr lang="en-US" dirty="0"/>
              <a:t>Tips for Conducting Family History Interviews</a:t>
            </a:r>
          </a:p>
        </p:txBody>
      </p:sp>
      <p:sp>
        <p:nvSpPr>
          <p:cNvPr id="104" name="Rectangle 25">
            <a:extLst>
              <a:ext uri="{FF2B5EF4-FFF2-40B4-BE49-F238E27FC236}">
                <a16:creationId xmlns:a16="http://schemas.microsoft.com/office/drawing/2014/main" id="{8C93E0C6-CF08-4771-B5A9-6018CB3AE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6" name="Isosceles Triangle 105">
            <a:extLst>
              <a:ext uri="{FF2B5EF4-FFF2-40B4-BE49-F238E27FC236}">
                <a16:creationId xmlns:a16="http://schemas.microsoft.com/office/drawing/2014/main" id="{A011F1B8-62C5-4D08-A621-EAD05C7D6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0B89D93D-6A26-0ADE-1080-2DDC600A6588}"/>
              </a:ext>
            </a:extLst>
          </p:cNvPr>
          <p:cNvSpPr>
            <a:spLocks noGrp="1"/>
          </p:cNvSpPr>
          <p:nvPr>
            <p:ph idx="1"/>
          </p:nvPr>
        </p:nvSpPr>
        <p:spPr>
          <a:xfrm>
            <a:off x="2786047" y="2069625"/>
            <a:ext cx="6487955" cy="4475554"/>
          </a:xfrm>
        </p:spPr>
        <p:txBody>
          <a:bodyPr>
            <a:noAutofit/>
          </a:bodyPr>
          <a:lstStyle/>
          <a:p>
            <a:pPr>
              <a:lnSpc>
                <a:spcPct val="90000"/>
              </a:lnSpc>
              <a:buFont typeface="Wingdings 3" panose="05040102010807070707" pitchFamily="18" charset="2"/>
              <a:buChar char=""/>
            </a:pPr>
            <a:r>
              <a:rPr lang="en-US" dirty="0"/>
              <a:t>Share Interview Questions in Advance</a:t>
            </a:r>
          </a:p>
          <a:p>
            <a:pPr lvl="1">
              <a:lnSpc>
                <a:spcPct val="90000"/>
              </a:lnSpc>
              <a:buFont typeface="Wingdings 3" panose="05040102010807070707" pitchFamily="18" charset="2"/>
              <a:buChar char=""/>
            </a:pPr>
            <a:r>
              <a:rPr lang="en-US" dirty="0"/>
              <a:t>Gives your relative time to recall details</a:t>
            </a:r>
          </a:p>
          <a:p>
            <a:pPr lvl="1">
              <a:lnSpc>
                <a:spcPct val="90000"/>
              </a:lnSpc>
              <a:buFont typeface="Wingdings 3" panose="05040102010807070707" pitchFamily="18" charset="2"/>
              <a:buChar char=""/>
            </a:pPr>
            <a:r>
              <a:rPr lang="en-US" dirty="0"/>
              <a:t>Helps them prepare thoughtful responses</a:t>
            </a:r>
          </a:p>
          <a:p>
            <a:pPr>
              <a:lnSpc>
                <a:spcPct val="90000"/>
              </a:lnSpc>
              <a:buFont typeface="Wingdings 3" panose="05040102010807070707" pitchFamily="18" charset="2"/>
              <a:buChar char=""/>
            </a:pPr>
            <a:r>
              <a:rPr lang="en-US" dirty="0"/>
              <a:t>Bring Essential Supplies</a:t>
            </a:r>
          </a:p>
          <a:p>
            <a:pPr lvl="1">
              <a:lnSpc>
                <a:spcPct val="90000"/>
              </a:lnSpc>
              <a:buFont typeface="Wingdings 3" panose="05040102010807070707" pitchFamily="18" charset="2"/>
              <a:buChar char=""/>
            </a:pPr>
            <a:r>
              <a:rPr lang="en-US" dirty="0"/>
              <a:t>Notebook and writing utensils for notes</a:t>
            </a:r>
          </a:p>
          <a:p>
            <a:pPr lvl="1">
              <a:lnSpc>
                <a:spcPct val="90000"/>
              </a:lnSpc>
              <a:buFont typeface="Wingdings 3" panose="05040102010807070707" pitchFamily="18" charset="2"/>
              <a:buChar char=""/>
            </a:pPr>
            <a:r>
              <a:rPr lang="en-US" dirty="0"/>
              <a:t>Printout of your interview questions for reference</a:t>
            </a:r>
          </a:p>
          <a:p>
            <a:pPr>
              <a:lnSpc>
                <a:spcPct val="90000"/>
              </a:lnSpc>
              <a:buFont typeface="Wingdings 3" panose="05040102010807070707" pitchFamily="18" charset="2"/>
              <a:buChar char=""/>
            </a:pPr>
            <a:r>
              <a:rPr lang="en-US" dirty="0"/>
              <a:t>Record the Interview if Possible</a:t>
            </a:r>
          </a:p>
          <a:p>
            <a:pPr lvl="1">
              <a:lnSpc>
                <a:spcPct val="90000"/>
              </a:lnSpc>
              <a:buFont typeface="Wingdings 3" panose="05040102010807070707" pitchFamily="18" charset="2"/>
              <a:buChar char=""/>
            </a:pPr>
            <a:r>
              <a:rPr lang="en-US" dirty="0"/>
              <a:t>Use a recording app or tape recorder</a:t>
            </a:r>
          </a:p>
          <a:p>
            <a:pPr lvl="1">
              <a:lnSpc>
                <a:spcPct val="90000"/>
              </a:lnSpc>
              <a:buFont typeface="Wingdings 3" panose="05040102010807070707" pitchFamily="18" charset="2"/>
              <a:buChar char=""/>
            </a:pPr>
            <a:r>
              <a:rPr lang="en-US" dirty="0"/>
              <a:t>Consider video recording for richer documentation</a:t>
            </a:r>
          </a:p>
          <a:p>
            <a:pPr>
              <a:lnSpc>
                <a:spcPct val="90000"/>
              </a:lnSpc>
              <a:buFont typeface="Wingdings 3" panose="05040102010807070707" pitchFamily="18" charset="2"/>
              <a:buChar char=""/>
            </a:pPr>
            <a:r>
              <a:rPr lang="en-US" dirty="0"/>
              <a:t>Include Family Photos and Mementos</a:t>
            </a:r>
          </a:p>
          <a:p>
            <a:pPr>
              <a:lnSpc>
                <a:spcPct val="90000"/>
              </a:lnSpc>
              <a:buFont typeface="Wingdings 3" panose="05040102010807070707" pitchFamily="18" charset="2"/>
              <a:buChar char=""/>
            </a:pPr>
            <a:r>
              <a:rPr lang="en-US" dirty="0"/>
              <a:t>Overcome Nervousness and Just Ask</a:t>
            </a:r>
          </a:p>
          <a:p>
            <a:pPr>
              <a:lnSpc>
                <a:spcPct val="90000"/>
              </a:lnSpc>
              <a:buFont typeface="Wingdings 3" panose="05040102010807070707" pitchFamily="18" charset="2"/>
              <a:buChar char=""/>
            </a:pPr>
            <a:r>
              <a:rPr lang="en-US" dirty="0"/>
              <a:t>Respect Boundaries and Feelings</a:t>
            </a:r>
          </a:p>
        </p:txBody>
      </p:sp>
      <p:sp>
        <p:nvSpPr>
          <p:cNvPr id="108" name="Rectangle 27">
            <a:extLst>
              <a:ext uri="{FF2B5EF4-FFF2-40B4-BE49-F238E27FC236}">
                <a16:creationId xmlns:a16="http://schemas.microsoft.com/office/drawing/2014/main" id="{C6A6AECB-428C-4CB4-B65A-359F08B6D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0" name="Rectangle 28">
            <a:extLst>
              <a:ext uri="{FF2B5EF4-FFF2-40B4-BE49-F238E27FC236}">
                <a16:creationId xmlns:a16="http://schemas.microsoft.com/office/drawing/2014/main" id="{28D1A6ED-2AB6-46A3-A315-485B8BF93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2" name="Rectangle 29">
            <a:extLst>
              <a:ext uri="{FF2B5EF4-FFF2-40B4-BE49-F238E27FC236}">
                <a16:creationId xmlns:a16="http://schemas.microsoft.com/office/drawing/2014/main" id="{B61CE46B-8525-46A8-AB7B-DCBCC1B65F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4" name="Isosceles Triangle 113">
            <a:extLst>
              <a:ext uri="{FF2B5EF4-FFF2-40B4-BE49-F238E27FC236}">
                <a16:creationId xmlns:a16="http://schemas.microsoft.com/office/drawing/2014/main" id="{4412B991-9935-45FB-A17E-8F30DD832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176604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0AAE9D02-3003-6401-88E9-F626ED64301C}"/>
              </a:ext>
            </a:extLst>
          </p:cNvPr>
          <p:cNvSpPr>
            <a:spLocks noGrp="1"/>
          </p:cNvSpPr>
          <p:nvPr>
            <p:ph type="title"/>
          </p:nvPr>
        </p:nvSpPr>
        <p:spPr>
          <a:xfrm>
            <a:off x="643467" y="816638"/>
            <a:ext cx="3367359" cy="5224724"/>
          </a:xfrm>
        </p:spPr>
        <p:txBody>
          <a:bodyPr anchor="ctr">
            <a:normAutofit/>
          </a:bodyPr>
          <a:lstStyle/>
          <a:p>
            <a:r>
              <a:rPr lang="en-US" dirty="0"/>
              <a:t>Choosing and Tailoring Interview Questions</a:t>
            </a:r>
          </a:p>
        </p:txBody>
      </p:sp>
      <p:sp>
        <p:nvSpPr>
          <p:cNvPr id="3" name="Content Placeholder 2">
            <a:extLst>
              <a:ext uri="{FF2B5EF4-FFF2-40B4-BE49-F238E27FC236}">
                <a16:creationId xmlns:a16="http://schemas.microsoft.com/office/drawing/2014/main" id="{CB54F83F-7E01-138E-1993-01B427D863C4}"/>
              </a:ext>
            </a:extLst>
          </p:cNvPr>
          <p:cNvSpPr>
            <a:spLocks noGrp="1"/>
          </p:cNvSpPr>
          <p:nvPr>
            <p:ph idx="1"/>
          </p:nvPr>
        </p:nvSpPr>
        <p:spPr>
          <a:xfrm>
            <a:off x="4472784" y="481263"/>
            <a:ext cx="5448112" cy="6063916"/>
          </a:xfrm>
        </p:spPr>
        <p:txBody>
          <a:bodyPr anchor="ctr">
            <a:noAutofit/>
          </a:bodyPr>
          <a:lstStyle/>
          <a:p>
            <a:pPr>
              <a:lnSpc>
                <a:spcPct val="90000"/>
              </a:lnSpc>
              <a:buFont typeface="Wingdings 3" panose="05040102010807070707" pitchFamily="18" charset="2"/>
              <a:buChar char=""/>
            </a:pPr>
            <a:r>
              <a:rPr lang="en-US" dirty="0"/>
              <a:t>Use the Provided List of 100 Questions</a:t>
            </a:r>
          </a:p>
          <a:p>
            <a:pPr lvl="1">
              <a:lnSpc>
                <a:spcPct val="90000"/>
              </a:lnSpc>
              <a:buFont typeface="Wingdings 3" panose="05040102010807070707" pitchFamily="18" charset="2"/>
              <a:buChar char=""/>
            </a:pPr>
            <a:r>
              <a:rPr lang="en-US" dirty="0"/>
              <a:t>Select questions relevant to your interviewee and family context</a:t>
            </a:r>
          </a:p>
          <a:p>
            <a:pPr lvl="1">
              <a:lnSpc>
                <a:spcPct val="90000"/>
              </a:lnSpc>
              <a:buFont typeface="Wingdings 3" panose="05040102010807070707" pitchFamily="18" charset="2"/>
              <a:buChar char=""/>
            </a:pPr>
            <a:r>
              <a:rPr lang="en-US" dirty="0"/>
              <a:t>Customize the sequence to suit individual needs</a:t>
            </a:r>
          </a:p>
          <a:p>
            <a:pPr>
              <a:lnSpc>
                <a:spcPct val="90000"/>
              </a:lnSpc>
              <a:buFont typeface="Wingdings 3" panose="05040102010807070707" pitchFamily="18" charset="2"/>
              <a:buChar char=""/>
            </a:pPr>
            <a:r>
              <a:rPr lang="en-US" dirty="0"/>
              <a:t>Prioritize Key Questions</a:t>
            </a:r>
          </a:p>
          <a:p>
            <a:pPr lvl="1">
              <a:lnSpc>
                <a:spcPct val="90000"/>
              </a:lnSpc>
              <a:buFont typeface="Wingdings 3" panose="05040102010807070707" pitchFamily="18" charset="2"/>
              <a:buChar char=""/>
            </a:pPr>
            <a:r>
              <a:rPr lang="en-US" dirty="0"/>
              <a:t>Choose questions you most want answered</a:t>
            </a:r>
          </a:p>
          <a:p>
            <a:pPr lvl="1">
              <a:lnSpc>
                <a:spcPct val="90000"/>
              </a:lnSpc>
              <a:buFont typeface="Wingdings 3" panose="05040102010807070707" pitchFamily="18" charset="2"/>
              <a:buChar char=""/>
            </a:pPr>
            <a:r>
              <a:rPr lang="en-US" dirty="0"/>
              <a:t>Avoid overwhelming the interviewee with too many questions</a:t>
            </a:r>
          </a:p>
          <a:p>
            <a:pPr>
              <a:lnSpc>
                <a:spcPct val="90000"/>
              </a:lnSpc>
              <a:buFont typeface="Wingdings 3" panose="05040102010807070707" pitchFamily="18" charset="2"/>
              <a:buChar char=""/>
            </a:pPr>
            <a:r>
              <a:rPr lang="en-US" dirty="0"/>
              <a:t>Adapt and Add Questions as Needed</a:t>
            </a:r>
          </a:p>
          <a:p>
            <a:pPr lvl="1">
              <a:lnSpc>
                <a:spcPct val="90000"/>
              </a:lnSpc>
              <a:buFont typeface="Wingdings 3" panose="05040102010807070707" pitchFamily="18" charset="2"/>
              <a:buChar char=""/>
            </a:pPr>
            <a:r>
              <a:rPr lang="en-US" dirty="0"/>
              <a:t>Include additional questions that fit your situation</a:t>
            </a:r>
          </a:p>
          <a:p>
            <a:pPr lvl="1">
              <a:lnSpc>
                <a:spcPct val="90000"/>
              </a:lnSpc>
              <a:buFont typeface="Wingdings 3" panose="05040102010807070707" pitchFamily="18" charset="2"/>
              <a:buChar char=""/>
            </a:pPr>
            <a:r>
              <a:rPr lang="en-US" dirty="0"/>
              <a:t>Be flexible and responsive during the interview</a:t>
            </a:r>
          </a:p>
          <a:p>
            <a:pPr>
              <a:lnSpc>
                <a:spcPct val="90000"/>
              </a:lnSpc>
              <a:buFont typeface="Wingdings 3" panose="05040102010807070707" pitchFamily="18" charset="2"/>
              <a:buChar char=""/>
            </a:pPr>
            <a:r>
              <a:rPr lang="en-US" dirty="0"/>
              <a:t>Consider Emotional Impact</a:t>
            </a:r>
          </a:p>
          <a:p>
            <a:pPr lvl="1">
              <a:lnSpc>
                <a:spcPct val="90000"/>
              </a:lnSpc>
              <a:buFont typeface="Wingdings 3" panose="05040102010807070707" pitchFamily="18" charset="2"/>
              <a:buChar char=""/>
            </a:pPr>
            <a:r>
              <a:rPr lang="en-US" dirty="0"/>
              <a:t>Recognize that interviews can be personal and emotional</a:t>
            </a:r>
          </a:p>
          <a:p>
            <a:pPr>
              <a:lnSpc>
                <a:spcPct val="90000"/>
              </a:lnSpc>
              <a:buFont typeface="Wingdings 3" panose="05040102010807070707" pitchFamily="18" charset="2"/>
              <a:buChar char=""/>
            </a:pPr>
            <a:r>
              <a:rPr lang="en-US" dirty="0"/>
              <a:t>Plan for Follow-Up</a:t>
            </a:r>
          </a:p>
        </p:txBody>
      </p:sp>
    </p:spTree>
    <p:extLst>
      <p:ext uri="{BB962C8B-B14F-4D97-AF65-F5344CB8AC3E}">
        <p14:creationId xmlns:p14="http://schemas.microsoft.com/office/powerpoint/2010/main" val="41457222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F2B4773-3207-44CC-B7AC-892B704982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2" name="Straight Connector 11">
              <a:extLst>
                <a:ext uri="{FF2B5EF4-FFF2-40B4-BE49-F238E27FC236}">
                  <a16:creationId xmlns:a16="http://schemas.microsoft.com/office/drawing/2014/main" id="{2B8267CA-A7A5-4E11-9D92-4EAC3DD3E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E83D61B5-C6B4-4A4B-85AD-FEE7A5491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Isosceles Triangle 15">
              <a:extLst>
                <a:ext uri="{FF2B5EF4-FFF2-40B4-BE49-F238E27FC236}">
                  <a16:creationId xmlns:a16="http://schemas.microsoft.com/office/drawing/2014/main" id="{971E5644-6772-414A-8199-E30BFB02A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BC8157DF-FD90-4AD6-B803-3AC0ACD8E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Isosceles Triangle 20">
              <a:extLst>
                <a:ext uri="{FF2B5EF4-FFF2-40B4-BE49-F238E27FC236}">
                  <a16:creationId xmlns:a16="http://schemas.microsoft.com/office/drawing/2014/main" id="{3548B067-9D63-4D21-92EF-CBC9E6338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9655B222-8DE3-3906-11AC-770F4CF85871}"/>
              </a:ext>
            </a:extLst>
          </p:cNvPr>
          <p:cNvSpPr>
            <a:spLocks noGrp="1"/>
          </p:cNvSpPr>
          <p:nvPr>
            <p:ph type="title"/>
          </p:nvPr>
        </p:nvSpPr>
        <p:spPr>
          <a:xfrm>
            <a:off x="5020929" y="341468"/>
            <a:ext cx="4276692" cy="1320800"/>
          </a:xfrm>
        </p:spPr>
        <p:txBody>
          <a:bodyPr vert="horz" lIns="91440" tIns="45720" rIns="91440" bIns="45720" rtlCol="0" anchor="ctr">
            <a:normAutofit/>
          </a:bodyPr>
          <a:lstStyle/>
          <a:p>
            <a:r>
              <a:rPr lang="en-US" dirty="0"/>
              <a:t>Genealogical Proof Standard (GPS)</a:t>
            </a:r>
          </a:p>
        </p:txBody>
      </p:sp>
      <p:sp>
        <p:nvSpPr>
          <p:cNvPr id="4" name="Content Placeholder 3">
            <a:extLst>
              <a:ext uri="{FF2B5EF4-FFF2-40B4-BE49-F238E27FC236}">
                <a16:creationId xmlns:a16="http://schemas.microsoft.com/office/drawing/2014/main" id="{AF63139B-4A46-1894-3D36-EB15F762487E}"/>
              </a:ext>
            </a:extLst>
          </p:cNvPr>
          <p:cNvSpPr>
            <a:spLocks noGrp="1"/>
          </p:cNvSpPr>
          <p:nvPr>
            <p:ph sz="half" idx="2"/>
          </p:nvPr>
        </p:nvSpPr>
        <p:spPr>
          <a:xfrm>
            <a:off x="5007326" y="1761324"/>
            <a:ext cx="5111586" cy="4810214"/>
          </a:xfrm>
        </p:spPr>
        <p:txBody>
          <a:bodyPr vert="horz" lIns="91440" tIns="45720" rIns="91440" bIns="45720" rtlCol="0">
            <a:noAutofit/>
          </a:bodyPr>
          <a:lstStyle/>
          <a:p>
            <a:pPr>
              <a:lnSpc>
                <a:spcPct val="90000"/>
              </a:lnSpc>
              <a:buFont typeface="Wingdings 3" panose="05040102010807070707" pitchFamily="18" charset="2"/>
              <a:buChar char=""/>
            </a:pPr>
            <a:r>
              <a:rPr lang="en-US" dirty="0"/>
              <a:t>What is the Genealogical Proof Standard</a:t>
            </a:r>
          </a:p>
          <a:p>
            <a:pPr marL="742950" lvl="1">
              <a:lnSpc>
                <a:spcPct val="90000"/>
              </a:lnSpc>
            </a:pPr>
            <a:r>
              <a:rPr lang="en-US" dirty="0"/>
              <a:t>A Process that ensures credible and reliable genealogical research</a:t>
            </a:r>
          </a:p>
          <a:p>
            <a:pPr marL="742950" lvl="1">
              <a:lnSpc>
                <a:spcPct val="90000"/>
              </a:lnSpc>
            </a:pPr>
            <a:r>
              <a:rPr lang="en-US" dirty="0"/>
              <a:t>Applies to both professionals and hobbyists</a:t>
            </a:r>
          </a:p>
          <a:p>
            <a:pPr>
              <a:lnSpc>
                <a:spcPct val="90000"/>
              </a:lnSpc>
            </a:pPr>
            <a:r>
              <a:rPr lang="en-US" dirty="0"/>
              <a:t>Five Essential Steps for Accurate Research</a:t>
            </a:r>
          </a:p>
          <a:p>
            <a:pPr marL="742950" lvl="1">
              <a:lnSpc>
                <a:spcPct val="90000"/>
              </a:lnSpc>
            </a:pPr>
            <a:r>
              <a:rPr lang="en-US" dirty="0"/>
              <a:t>Conduct reasonably exhaustive research</a:t>
            </a:r>
          </a:p>
          <a:p>
            <a:pPr marL="742950" lvl="1">
              <a:lnSpc>
                <a:spcPct val="90000"/>
              </a:lnSpc>
            </a:pPr>
            <a:r>
              <a:rPr lang="en-US" dirty="0"/>
              <a:t>Provide complete and accurate source citations</a:t>
            </a:r>
          </a:p>
          <a:p>
            <a:pPr marL="742950" lvl="1">
              <a:lnSpc>
                <a:spcPct val="90000"/>
              </a:lnSpc>
            </a:pPr>
            <a:r>
              <a:rPr lang="en-US" dirty="0"/>
              <a:t>Skillfully correlate and interpret reliable evidence</a:t>
            </a:r>
          </a:p>
          <a:p>
            <a:pPr marL="742950" lvl="1">
              <a:lnSpc>
                <a:spcPct val="90000"/>
              </a:lnSpc>
            </a:pPr>
            <a:r>
              <a:rPr lang="en-US" dirty="0"/>
              <a:t>Resolve any contradictory evidence</a:t>
            </a:r>
          </a:p>
          <a:p>
            <a:pPr marL="742950" lvl="1">
              <a:lnSpc>
                <a:spcPct val="90000"/>
              </a:lnSpc>
            </a:pPr>
            <a:r>
              <a:rPr lang="en-US" dirty="0"/>
              <a:t>Formulate a sound conclusion</a:t>
            </a:r>
          </a:p>
          <a:p>
            <a:pPr>
              <a:lnSpc>
                <a:spcPct val="90000"/>
              </a:lnSpc>
            </a:pPr>
            <a:r>
              <a:rPr lang="en-US" dirty="0"/>
              <a:t>Benefits for Future Research and When Sharing Research with Others</a:t>
            </a:r>
          </a:p>
        </p:txBody>
      </p:sp>
      <p:graphicFrame>
        <p:nvGraphicFramePr>
          <p:cNvPr id="6" name="Content Placeholder 5">
            <a:extLst>
              <a:ext uri="{FF2B5EF4-FFF2-40B4-BE49-F238E27FC236}">
                <a16:creationId xmlns:a16="http://schemas.microsoft.com/office/drawing/2014/main" id="{808891B2-C027-431B-A8FD-54AB7995060B}"/>
              </a:ext>
            </a:extLst>
          </p:cNvPr>
          <p:cNvGraphicFramePr>
            <a:graphicFrameLocks noGrp="1"/>
          </p:cNvGraphicFramePr>
          <p:nvPr>
            <p:ph sz="half" idx="1"/>
            <p:extLst>
              <p:ext uri="{D42A27DB-BD31-4B8C-83A1-F6EECF244321}">
                <p14:modId xmlns:p14="http://schemas.microsoft.com/office/powerpoint/2010/main" val="4087672082"/>
              </p:ext>
            </p:extLst>
          </p:nvPr>
        </p:nvGraphicFramePr>
        <p:xfrm>
          <a:off x="803878" y="1072020"/>
          <a:ext cx="3861906" cy="4550916"/>
        </p:xfrm>
        <a:graphic>
          <a:graphicData uri="http://schemas.openxmlformats.org/drawingml/2006/table">
            <a:tbl>
              <a:tblPr firstRow="1" bandRow="1">
                <a:tableStyleId>{5C22544A-7EE6-4342-B048-85BDC9FD1C3A}</a:tableStyleId>
              </a:tblPr>
              <a:tblGrid>
                <a:gridCol w="1711341">
                  <a:extLst>
                    <a:ext uri="{9D8B030D-6E8A-4147-A177-3AD203B41FA5}">
                      <a16:colId xmlns:a16="http://schemas.microsoft.com/office/drawing/2014/main" val="463917905"/>
                    </a:ext>
                  </a:extLst>
                </a:gridCol>
                <a:gridCol w="2150565">
                  <a:extLst>
                    <a:ext uri="{9D8B030D-6E8A-4147-A177-3AD203B41FA5}">
                      <a16:colId xmlns:a16="http://schemas.microsoft.com/office/drawing/2014/main" val="2153209166"/>
                    </a:ext>
                  </a:extLst>
                </a:gridCol>
              </a:tblGrid>
              <a:tr h="650131">
                <a:tc gridSpan="2">
                  <a:txBody>
                    <a:bodyPr/>
                    <a:lstStyle/>
                    <a:p>
                      <a:pPr>
                        <a:buNone/>
                      </a:pPr>
                      <a:r>
                        <a:rPr lang="en-US" sz="1700"/>
                        <a:t>Five Steps of the Genealogical Proof Standard</a:t>
                      </a:r>
                    </a:p>
                  </a:txBody>
                  <a:tcPr marL="89773" marR="89773" marT="44886" marB="44886" anchor="ctr"/>
                </a:tc>
                <a:tc hMerge="1">
                  <a:txBody>
                    <a:bodyPr/>
                    <a:lstStyle/>
                    <a:p>
                      <a:endParaRPr lang="en-US"/>
                    </a:p>
                  </a:txBody>
                  <a:tcPr/>
                </a:tc>
                <a:extLst>
                  <a:ext uri="{0D108BD9-81ED-4DB2-BD59-A6C34878D82A}">
                    <a16:rowId xmlns:a16="http://schemas.microsoft.com/office/drawing/2014/main" val="3461538783"/>
                  </a:ext>
                </a:extLst>
              </a:tr>
              <a:tr h="386596">
                <a:tc>
                  <a:txBody>
                    <a:bodyPr/>
                    <a:lstStyle/>
                    <a:p>
                      <a:pPr>
                        <a:buNone/>
                      </a:pPr>
                      <a:r>
                        <a:rPr lang="en-US" sz="1700">
                          <a:solidFill>
                            <a:schemeClr val="bg1"/>
                          </a:solidFill>
                        </a:rPr>
                        <a:t>Step</a:t>
                      </a:r>
                    </a:p>
                  </a:txBody>
                  <a:tcPr marL="89773" marR="89773" marT="44886" marB="44886" anchor="ctr">
                    <a:solidFill>
                      <a:schemeClr val="accent1"/>
                    </a:solidFill>
                  </a:tcPr>
                </a:tc>
                <a:tc>
                  <a:txBody>
                    <a:bodyPr/>
                    <a:lstStyle/>
                    <a:p>
                      <a:pPr>
                        <a:buNone/>
                      </a:pPr>
                      <a:r>
                        <a:rPr lang="en-US" sz="1700">
                          <a:solidFill>
                            <a:schemeClr val="bg1"/>
                          </a:solidFill>
                        </a:rPr>
                        <a:t>Description</a:t>
                      </a:r>
                    </a:p>
                  </a:txBody>
                  <a:tcPr marL="89773" marR="89773" marT="44886" marB="44886" anchor="ctr">
                    <a:solidFill>
                      <a:schemeClr val="accent1"/>
                    </a:solidFill>
                  </a:tcPr>
                </a:tc>
                <a:extLst>
                  <a:ext uri="{0D108BD9-81ED-4DB2-BD59-A6C34878D82A}">
                    <a16:rowId xmlns:a16="http://schemas.microsoft.com/office/drawing/2014/main" val="2773262566"/>
                  </a:ext>
                </a:extLst>
              </a:tr>
              <a:tr h="650131">
                <a:tc>
                  <a:txBody>
                    <a:bodyPr/>
                    <a:lstStyle/>
                    <a:p>
                      <a:pPr>
                        <a:buNone/>
                      </a:pPr>
                      <a:r>
                        <a:rPr lang="en-US" sz="1700"/>
                        <a:t>Exhaustive Research</a:t>
                      </a:r>
                    </a:p>
                  </a:txBody>
                  <a:tcPr marL="89773" marR="89773" marT="44886" marB="44886" anchor="ctr"/>
                </a:tc>
                <a:tc>
                  <a:txBody>
                    <a:bodyPr/>
                    <a:lstStyle/>
                    <a:p>
                      <a:pPr>
                        <a:buNone/>
                      </a:pPr>
                      <a:r>
                        <a:rPr lang="en-US" sz="1700"/>
                        <a:t>Gather all relevant information</a:t>
                      </a:r>
                    </a:p>
                  </a:txBody>
                  <a:tcPr marL="89773" marR="89773" marT="44886" marB="44886" anchor="ctr"/>
                </a:tc>
                <a:extLst>
                  <a:ext uri="{0D108BD9-81ED-4DB2-BD59-A6C34878D82A}">
                    <a16:rowId xmlns:a16="http://schemas.microsoft.com/office/drawing/2014/main" val="3922115261"/>
                  </a:ext>
                </a:extLst>
              </a:tr>
              <a:tr h="650131">
                <a:tc>
                  <a:txBody>
                    <a:bodyPr/>
                    <a:lstStyle/>
                    <a:p>
                      <a:pPr>
                        <a:buNone/>
                      </a:pPr>
                      <a:r>
                        <a:rPr lang="en-US" sz="1700"/>
                        <a:t>Source Citation</a:t>
                      </a:r>
                    </a:p>
                  </a:txBody>
                  <a:tcPr marL="89773" marR="89773" marT="44886" marB="44886" anchor="ctr"/>
                </a:tc>
                <a:tc>
                  <a:txBody>
                    <a:bodyPr/>
                    <a:lstStyle/>
                    <a:p>
                      <a:pPr>
                        <a:buNone/>
                      </a:pPr>
                      <a:r>
                        <a:rPr lang="en-US" sz="1700"/>
                        <a:t>Document sources accurately</a:t>
                      </a:r>
                    </a:p>
                  </a:txBody>
                  <a:tcPr marL="89773" marR="89773" marT="44886" marB="44886" anchor="ctr"/>
                </a:tc>
                <a:extLst>
                  <a:ext uri="{0D108BD9-81ED-4DB2-BD59-A6C34878D82A}">
                    <a16:rowId xmlns:a16="http://schemas.microsoft.com/office/drawing/2014/main" val="4280382844"/>
                  </a:ext>
                </a:extLst>
              </a:tr>
              <a:tr h="913665">
                <a:tc>
                  <a:txBody>
                    <a:bodyPr/>
                    <a:lstStyle/>
                    <a:p>
                      <a:pPr>
                        <a:buNone/>
                      </a:pPr>
                      <a:r>
                        <a:rPr lang="en-US" sz="1700"/>
                        <a:t>Evidence Correlation</a:t>
                      </a:r>
                    </a:p>
                  </a:txBody>
                  <a:tcPr marL="89773" marR="89773" marT="44886" marB="44886" anchor="ctr"/>
                </a:tc>
                <a:tc>
                  <a:txBody>
                    <a:bodyPr/>
                    <a:lstStyle/>
                    <a:p>
                      <a:pPr>
                        <a:buNone/>
                      </a:pPr>
                      <a:r>
                        <a:rPr lang="en-US" sz="1700"/>
                        <a:t>Interpret and connect reliable evidence</a:t>
                      </a:r>
                    </a:p>
                  </a:txBody>
                  <a:tcPr marL="89773" marR="89773" marT="44886" marB="44886" anchor="ctr"/>
                </a:tc>
                <a:extLst>
                  <a:ext uri="{0D108BD9-81ED-4DB2-BD59-A6C34878D82A}">
                    <a16:rowId xmlns:a16="http://schemas.microsoft.com/office/drawing/2014/main" val="4184084716"/>
                  </a:ext>
                </a:extLst>
              </a:tr>
              <a:tr h="650131">
                <a:tc>
                  <a:txBody>
                    <a:bodyPr/>
                    <a:lstStyle/>
                    <a:p>
                      <a:pPr>
                        <a:buNone/>
                      </a:pPr>
                      <a:r>
                        <a:rPr lang="en-US" sz="1700"/>
                        <a:t>Resolve Contradictions</a:t>
                      </a:r>
                    </a:p>
                  </a:txBody>
                  <a:tcPr marL="89773" marR="89773" marT="44886" marB="44886" anchor="ctr"/>
                </a:tc>
                <a:tc>
                  <a:txBody>
                    <a:bodyPr/>
                    <a:lstStyle/>
                    <a:p>
                      <a:pPr>
                        <a:buNone/>
                      </a:pPr>
                      <a:r>
                        <a:rPr lang="en-US" sz="1700"/>
                        <a:t>Address conflicting evidence</a:t>
                      </a:r>
                    </a:p>
                  </a:txBody>
                  <a:tcPr marL="89773" marR="89773" marT="44886" marB="44886" anchor="ctr"/>
                </a:tc>
                <a:extLst>
                  <a:ext uri="{0D108BD9-81ED-4DB2-BD59-A6C34878D82A}">
                    <a16:rowId xmlns:a16="http://schemas.microsoft.com/office/drawing/2014/main" val="2133286154"/>
                  </a:ext>
                </a:extLst>
              </a:tr>
              <a:tr h="650131">
                <a:tc>
                  <a:txBody>
                    <a:bodyPr/>
                    <a:lstStyle/>
                    <a:p>
                      <a:pPr>
                        <a:buNone/>
                      </a:pPr>
                      <a:r>
                        <a:rPr lang="en-US" sz="1700"/>
                        <a:t>Sound Conclusion</a:t>
                      </a:r>
                    </a:p>
                  </a:txBody>
                  <a:tcPr marL="89773" marR="89773" marT="44886" marB="44886" anchor="ctr"/>
                </a:tc>
                <a:tc>
                  <a:txBody>
                    <a:bodyPr/>
                    <a:lstStyle/>
                    <a:p>
                      <a:pPr>
                        <a:buNone/>
                      </a:pPr>
                      <a:r>
                        <a:rPr lang="en-US" sz="1700" dirty="0"/>
                        <a:t>Write clear, reasoned findings</a:t>
                      </a:r>
                    </a:p>
                  </a:txBody>
                  <a:tcPr marL="89773" marR="89773" marT="44886" marB="44886" anchor="ctr"/>
                </a:tc>
                <a:extLst>
                  <a:ext uri="{0D108BD9-81ED-4DB2-BD59-A6C34878D82A}">
                    <a16:rowId xmlns:a16="http://schemas.microsoft.com/office/drawing/2014/main" val="3799648366"/>
                  </a:ext>
                </a:extLst>
              </a:tr>
            </a:tbl>
          </a:graphicData>
        </a:graphic>
      </p:graphicFrame>
    </p:spTree>
    <p:extLst>
      <p:ext uri="{BB962C8B-B14F-4D97-AF65-F5344CB8AC3E}">
        <p14:creationId xmlns:p14="http://schemas.microsoft.com/office/powerpoint/2010/main" val="27271584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43" name="Straight Connector 42">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2BD5333F-CC94-6C37-EEC1-17C063791C1D}"/>
              </a:ext>
            </a:extLst>
          </p:cNvPr>
          <p:cNvSpPr>
            <a:spLocks noGrp="1"/>
          </p:cNvSpPr>
          <p:nvPr>
            <p:ph type="title"/>
          </p:nvPr>
        </p:nvSpPr>
        <p:spPr>
          <a:xfrm>
            <a:off x="643467" y="816638"/>
            <a:ext cx="3367359" cy="5224724"/>
          </a:xfrm>
        </p:spPr>
        <p:txBody>
          <a:bodyPr anchor="ctr">
            <a:normAutofit/>
          </a:bodyPr>
          <a:lstStyle/>
          <a:p>
            <a:r>
              <a:rPr lang="en-US" dirty="0"/>
              <a:t>Reasonably Exhaustive Research</a:t>
            </a:r>
          </a:p>
        </p:txBody>
      </p:sp>
      <p:sp>
        <p:nvSpPr>
          <p:cNvPr id="38" name="Content Placeholder 2">
            <a:extLst>
              <a:ext uri="{FF2B5EF4-FFF2-40B4-BE49-F238E27FC236}">
                <a16:creationId xmlns:a16="http://schemas.microsoft.com/office/drawing/2014/main" id="{2B0C82FF-EFEA-8EC3-EA7F-1E624D19B317}"/>
              </a:ext>
            </a:extLst>
          </p:cNvPr>
          <p:cNvSpPr>
            <a:spLocks noGrp="1"/>
          </p:cNvSpPr>
          <p:nvPr>
            <p:ph idx="1"/>
          </p:nvPr>
        </p:nvSpPr>
        <p:spPr>
          <a:xfrm>
            <a:off x="4523667" y="617256"/>
            <a:ext cx="5452229" cy="5506606"/>
          </a:xfrm>
        </p:spPr>
        <p:txBody>
          <a:bodyPr anchor="ctr">
            <a:noAutofit/>
          </a:bodyPr>
          <a:lstStyle/>
          <a:p>
            <a:pPr>
              <a:lnSpc>
                <a:spcPct val="90000"/>
              </a:lnSpc>
            </a:pPr>
            <a:r>
              <a:rPr lang="en-US" dirty="0"/>
              <a:t>Definition of Reasonably Exhaustive Research</a:t>
            </a:r>
          </a:p>
          <a:p>
            <a:pPr lvl="1">
              <a:lnSpc>
                <a:spcPct val="90000"/>
              </a:lnSpc>
            </a:pPr>
            <a:r>
              <a:rPr lang="en-US" dirty="0"/>
              <a:t>Thorough investigation</a:t>
            </a:r>
          </a:p>
          <a:p>
            <a:pPr lvl="1">
              <a:lnSpc>
                <a:spcPct val="90000"/>
              </a:lnSpc>
            </a:pPr>
            <a:r>
              <a:rPr lang="en-US" dirty="0"/>
              <a:t>Focuses on quality not quantity </a:t>
            </a:r>
          </a:p>
          <a:p>
            <a:pPr>
              <a:lnSpc>
                <a:spcPct val="90000"/>
              </a:lnSpc>
            </a:pPr>
            <a:r>
              <a:rPr lang="en-US" dirty="0"/>
              <a:t>Types of Records to Consult</a:t>
            </a:r>
          </a:p>
          <a:p>
            <a:pPr lvl="1">
              <a:lnSpc>
                <a:spcPct val="90000"/>
              </a:lnSpc>
            </a:pPr>
            <a:r>
              <a:rPr lang="en-US" dirty="0"/>
              <a:t>Each record may answer specific questions about ancestors</a:t>
            </a:r>
          </a:p>
          <a:p>
            <a:pPr lvl="1">
              <a:lnSpc>
                <a:spcPct val="90000"/>
              </a:lnSpc>
            </a:pPr>
            <a:r>
              <a:rPr lang="en-US" dirty="0"/>
              <a:t>No one record has all the information</a:t>
            </a:r>
          </a:p>
          <a:p>
            <a:pPr>
              <a:lnSpc>
                <a:spcPct val="90000"/>
              </a:lnSpc>
            </a:pPr>
            <a:r>
              <a:rPr lang="en-US" dirty="0"/>
              <a:t>Importance of Organization</a:t>
            </a:r>
          </a:p>
          <a:p>
            <a:pPr lvl="1">
              <a:lnSpc>
                <a:spcPct val="90000"/>
              </a:lnSpc>
            </a:pPr>
            <a:r>
              <a:rPr lang="en-US" dirty="0"/>
              <a:t>Using a checklist helps track of reviewed sources</a:t>
            </a:r>
          </a:p>
          <a:p>
            <a:pPr>
              <a:lnSpc>
                <a:spcPct val="90000"/>
              </a:lnSpc>
            </a:pPr>
            <a:r>
              <a:rPr lang="en-US" dirty="0"/>
              <a:t>Limitations of Online Research</a:t>
            </a:r>
          </a:p>
          <a:p>
            <a:pPr>
              <a:lnSpc>
                <a:spcPct val="90000"/>
              </a:lnSpc>
            </a:pPr>
            <a:r>
              <a:rPr lang="en-US" dirty="0"/>
              <a:t>Accessing Offline Resources</a:t>
            </a:r>
          </a:p>
          <a:p>
            <a:pPr>
              <a:lnSpc>
                <a:spcPct val="90000"/>
              </a:lnSpc>
            </a:pPr>
            <a:r>
              <a:rPr lang="en-US" dirty="0"/>
              <a:t>Genealogical Research as an Ongoing Process</a:t>
            </a:r>
          </a:p>
        </p:txBody>
      </p:sp>
    </p:spTree>
    <p:extLst>
      <p:ext uri="{BB962C8B-B14F-4D97-AF65-F5344CB8AC3E}">
        <p14:creationId xmlns:p14="http://schemas.microsoft.com/office/powerpoint/2010/main" val="20652258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8D3428-2A8B-6FCF-0D7A-D5EE2BF2E9AB}"/>
              </a:ext>
            </a:extLst>
          </p:cNvPr>
          <p:cNvSpPr>
            <a:spLocks noGrp="1"/>
          </p:cNvSpPr>
          <p:nvPr>
            <p:ph type="title"/>
          </p:nvPr>
        </p:nvSpPr>
        <p:spPr>
          <a:xfrm>
            <a:off x="411480" y="133882"/>
            <a:ext cx="9206908" cy="1087819"/>
          </a:xfrm>
        </p:spPr>
        <p:txBody>
          <a:bodyPr vert="horz" lIns="91440" tIns="45720" rIns="91440" bIns="45720" rtlCol="0" anchor="b">
            <a:noAutofit/>
          </a:bodyPr>
          <a:lstStyle/>
          <a:p>
            <a:pPr algn="r"/>
            <a:r>
              <a:rPr lang="en-US" dirty="0"/>
              <a:t>Source Citation for Each Statement of Fact  </a:t>
            </a:r>
          </a:p>
        </p:txBody>
      </p:sp>
      <p:graphicFrame>
        <p:nvGraphicFramePr>
          <p:cNvPr id="6" name="Content Placeholder 5">
            <a:extLst>
              <a:ext uri="{FF2B5EF4-FFF2-40B4-BE49-F238E27FC236}">
                <a16:creationId xmlns:a16="http://schemas.microsoft.com/office/drawing/2014/main" id="{2EA2ACBB-746C-40BF-874E-88597731A1B9}"/>
              </a:ext>
            </a:extLst>
          </p:cNvPr>
          <p:cNvGraphicFramePr>
            <a:graphicFrameLocks noGrp="1"/>
          </p:cNvGraphicFramePr>
          <p:nvPr>
            <p:ph sz="half" idx="1"/>
            <p:extLst>
              <p:ext uri="{D42A27DB-BD31-4B8C-83A1-F6EECF244321}">
                <p14:modId xmlns:p14="http://schemas.microsoft.com/office/powerpoint/2010/main" val="811035522"/>
              </p:ext>
            </p:extLst>
          </p:nvPr>
        </p:nvGraphicFramePr>
        <p:xfrm>
          <a:off x="5661225" y="1872911"/>
          <a:ext cx="6267627" cy="4723420"/>
        </p:xfrm>
        <a:graphic>
          <a:graphicData uri="http://schemas.openxmlformats.org/drawingml/2006/table">
            <a:tbl>
              <a:tblPr firstRow="1" bandRow="1">
                <a:tableStyleId>{5C22544A-7EE6-4342-B048-85BDC9FD1C3A}</a:tableStyleId>
              </a:tblPr>
              <a:tblGrid>
                <a:gridCol w="2135293">
                  <a:extLst>
                    <a:ext uri="{9D8B030D-6E8A-4147-A177-3AD203B41FA5}">
                      <a16:colId xmlns:a16="http://schemas.microsoft.com/office/drawing/2014/main" val="3214735637"/>
                    </a:ext>
                  </a:extLst>
                </a:gridCol>
                <a:gridCol w="2066167">
                  <a:extLst>
                    <a:ext uri="{9D8B030D-6E8A-4147-A177-3AD203B41FA5}">
                      <a16:colId xmlns:a16="http://schemas.microsoft.com/office/drawing/2014/main" val="1469745487"/>
                    </a:ext>
                  </a:extLst>
                </a:gridCol>
                <a:gridCol w="2066167">
                  <a:extLst>
                    <a:ext uri="{9D8B030D-6E8A-4147-A177-3AD203B41FA5}">
                      <a16:colId xmlns:a16="http://schemas.microsoft.com/office/drawing/2014/main" val="210979908"/>
                    </a:ext>
                  </a:extLst>
                </a:gridCol>
              </a:tblGrid>
              <a:tr h="384358">
                <a:tc gridSpan="3">
                  <a:txBody>
                    <a:bodyPr/>
                    <a:lstStyle/>
                    <a:p>
                      <a:pPr>
                        <a:buNone/>
                      </a:pPr>
                      <a:r>
                        <a:rPr lang="en-US" sz="2200" dirty="0"/>
                        <a:t>Essential Citation Information</a:t>
                      </a:r>
                    </a:p>
                  </a:txBody>
                  <a:tcPr marL="112401" marR="112401" marT="56201" marB="56201"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292604420"/>
                  </a:ext>
                </a:extLst>
              </a:tr>
              <a:tr h="384358">
                <a:tc>
                  <a:txBody>
                    <a:bodyPr/>
                    <a:lstStyle/>
                    <a:p>
                      <a:pPr>
                        <a:buNone/>
                      </a:pPr>
                      <a:r>
                        <a:rPr lang="en-US" sz="2200" dirty="0">
                          <a:solidFill>
                            <a:schemeClr val="bg1"/>
                          </a:solidFill>
                        </a:rPr>
                        <a:t>Element</a:t>
                      </a:r>
                    </a:p>
                  </a:txBody>
                  <a:tcPr marL="112401" marR="112401" marT="56201" marB="56201" anchor="ctr">
                    <a:solidFill>
                      <a:schemeClr val="accent1"/>
                    </a:solidFill>
                  </a:tcPr>
                </a:tc>
                <a:tc>
                  <a:txBody>
                    <a:bodyPr/>
                    <a:lstStyle/>
                    <a:p>
                      <a:pPr>
                        <a:buNone/>
                      </a:pPr>
                      <a:r>
                        <a:rPr lang="en-US" sz="2200" dirty="0">
                          <a:solidFill>
                            <a:schemeClr val="bg1"/>
                          </a:solidFill>
                        </a:rPr>
                        <a:t>Purpose</a:t>
                      </a:r>
                    </a:p>
                  </a:txBody>
                  <a:tcPr marL="112401" marR="112401" marT="56201" marB="56201" anchor="ctr">
                    <a:solidFill>
                      <a:schemeClr val="accent1"/>
                    </a:solidFill>
                  </a:tcPr>
                </a:tc>
                <a:tc>
                  <a:txBody>
                    <a:bodyPr/>
                    <a:lstStyle/>
                    <a:p>
                      <a:pPr>
                        <a:buNone/>
                      </a:pPr>
                      <a:r>
                        <a:rPr lang="en-US" sz="2200" dirty="0">
                          <a:solidFill>
                            <a:schemeClr val="bg1"/>
                          </a:solidFill>
                        </a:rPr>
                        <a:t>Example</a:t>
                      </a:r>
                    </a:p>
                  </a:txBody>
                  <a:tcPr marL="112401" marR="112401" marT="56201" marB="56201" anchor="ctr">
                    <a:solidFill>
                      <a:schemeClr val="accent1"/>
                    </a:solidFill>
                  </a:tcPr>
                </a:tc>
                <a:extLst>
                  <a:ext uri="{0D108BD9-81ED-4DB2-BD59-A6C34878D82A}">
                    <a16:rowId xmlns:a16="http://schemas.microsoft.com/office/drawing/2014/main" val="2386361359"/>
                  </a:ext>
                </a:extLst>
              </a:tr>
              <a:tr h="672213">
                <a:tc>
                  <a:txBody>
                    <a:bodyPr/>
                    <a:lstStyle/>
                    <a:p>
                      <a:pPr>
                        <a:buNone/>
                      </a:pPr>
                      <a:r>
                        <a:rPr lang="en-US" sz="2000" dirty="0"/>
                        <a:t>Author/Creator</a:t>
                      </a:r>
                    </a:p>
                  </a:txBody>
                  <a:tcPr marL="112401" marR="112401" marT="56201" marB="56201" anchor="ctr"/>
                </a:tc>
                <a:tc>
                  <a:txBody>
                    <a:bodyPr/>
                    <a:lstStyle/>
                    <a:p>
                      <a:pPr>
                        <a:buNone/>
                      </a:pPr>
                      <a:r>
                        <a:rPr lang="en-US" sz="2000" dirty="0"/>
                        <a:t>Attribution</a:t>
                      </a:r>
                    </a:p>
                  </a:txBody>
                  <a:tcPr marL="112401" marR="112401" marT="56201" marB="56201" anchor="ctr"/>
                </a:tc>
                <a:tc>
                  <a:txBody>
                    <a:bodyPr/>
                    <a:lstStyle/>
                    <a:p>
                      <a:pPr>
                        <a:buNone/>
                      </a:pPr>
                      <a:r>
                        <a:rPr lang="en-US" sz="2000"/>
                        <a:t>Jane Smith</a:t>
                      </a:r>
                    </a:p>
                  </a:txBody>
                  <a:tcPr marL="112401" marR="112401" marT="56201" marB="56201" anchor="ctr"/>
                </a:tc>
                <a:extLst>
                  <a:ext uri="{0D108BD9-81ED-4DB2-BD59-A6C34878D82A}">
                    <a16:rowId xmlns:a16="http://schemas.microsoft.com/office/drawing/2014/main" val="2232087799"/>
                  </a:ext>
                </a:extLst>
              </a:tr>
              <a:tr h="672213">
                <a:tc>
                  <a:txBody>
                    <a:bodyPr/>
                    <a:lstStyle/>
                    <a:p>
                      <a:pPr>
                        <a:buNone/>
                      </a:pPr>
                      <a:r>
                        <a:rPr lang="en-US" sz="2000"/>
                        <a:t>Title</a:t>
                      </a:r>
                    </a:p>
                  </a:txBody>
                  <a:tcPr marL="112401" marR="112401" marT="56201" marB="56201" anchor="ctr"/>
                </a:tc>
                <a:tc>
                  <a:txBody>
                    <a:bodyPr/>
                    <a:lstStyle/>
                    <a:p>
                      <a:pPr>
                        <a:buNone/>
                      </a:pPr>
                      <a:r>
                        <a:rPr lang="en-US" sz="2000" dirty="0"/>
                        <a:t>Identification</a:t>
                      </a:r>
                    </a:p>
                  </a:txBody>
                  <a:tcPr marL="112401" marR="112401" marT="56201" marB="56201" anchor="ctr"/>
                </a:tc>
                <a:tc>
                  <a:txBody>
                    <a:bodyPr/>
                    <a:lstStyle/>
                    <a:p>
                      <a:pPr>
                        <a:buNone/>
                      </a:pPr>
                      <a:r>
                        <a:rPr lang="en-US" sz="2000"/>
                        <a:t>History of Art</a:t>
                      </a:r>
                    </a:p>
                  </a:txBody>
                  <a:tcPr marL="112401" marR="112401" marT="56201" marB="56201" anchor="ctr"/>
                </a:tc>
                <a:extLst>
                  <a:ext uri="{0D108BD9-81ED-4DB2-BD59-A6C34878D82A}">
                    <a16:rowId xmlns:a16="http://schemas.microsoft.com/office/drawing/2014/main" val="1063509568"/>
                  </a:ext>
                </a:extLst>
              </a:tr>
              <a:tr h="672213">
                <a:tc>
                  <a:txBody>
                    <a:bodyPr/>
                    <a:lstStyle/>
                    <a:p>
                      <a:pPr>
                        <a:buNone/>
                      </a:pPr>
                      <a:r>
                        <a:rPr lang="en-US" sz="2000"/>
                        <a:t>Page/ID Number</a:t>
                      </a:r>
                    </a:p>
                  </a:txBody>
                  <a:tcPr marL="112401" marR="112401" marT="56201" marB="56201" anchor="ctr"/>
                </a:tc>
                <a:tc>
                  <a:txBody>
                    <a:bodyPr/>
                    <a:lstStyle/>
                    <a:p>
                      <a:pPr>
                        <a:buNone/>
                      </a:pPr>
                      <a:r>
                        <a:rPr lang="en-US" sz="2000" dirty="0"/>
                        <a:t>Location</a:t>
                      </a:r>
                    </a:p>
                  </a:txBody>
                  <a:tcPr marL="112401" marR="112401" marT="56201" marB="56201" anchor="ctr"/>
                </a:tc>
                <a:tc>
                  <a:txBody>
                    <a:bodyPr/>
                    <a:lstStyle/>
                    <a:p>
                      <a:pPr>
                        <a:buNone/>
                      </a:pPr>
                      <a:r>
                        <a:rPr lang="en-US" sz="2000" dirty="0"/>
                        <a:t>p. 45 / Vol. 2</a:t>
                      </a:r>
                    </a:p>
                  </a:txBody>
                  <a:tcPr marL="112401" marR="112401" marT="56201" marB="56201" anchor="ctr"/>
                </a:tc>
                <a:extLst>
                  <a:ext uri="{0D108BD9-81ED-4DB2-BD59-A6C34878D82A}">
                    <a16:rowId xmlns:a16="http://schemas.microsoft.com/office/drawing/2014/main" val="3553887119"/>
                  </a:ext>
                </a:extLst>
              </a:tr>
              <a:tr h="672213">
                <a:tc>
                  <a:txBody>
                    <a:bodyPr/>
                    <a:lstStyle/>
                    <a:p>
                      <a:pPr>
                        <a:buNone/>
                      </a:pPr>
                      <a:r>
                        <a:rPr lang="en-US" sz="2000"/>
                        <a:t>Date Accessed</a:t>
                      </a:r>
                    </a:p>
                  </a:txBody>
                  <a:tcPr marL="112401" marR="112401" marT="56201" marB="56201" anchor="ctr"/>
                </a:tc>
                <a:tc>
                  <a:txBody>
                    <a:bodyPr/>
                    <a:lstStyle/>
                    <a:p>
                      <a:pPr>
                        <a:buNone/>
                      </a:pPr>
                      <a:r>
                        <a:rPr lang="en-US" sz="2000" dirty="0"/>
                        <a:t>Online Reference</a:t>
                      </a:r>
                    </a:p>
                  </a:txBody>
                  <a:tcPr marL="112401" marR="112401" marT="56201" marB="56201" anchor="ctr"/>
                </a:tc>
                <a:tc>
                  <a:txBody>
                    <a:bodyPr/>
                    <a:lstStyle/>
                    <a:p>
                      <a:pPr>
                        <a:buNone/>
                      </a:pPr>
                      <a:r>
                        <a:rPr lang="en-US" sz="2000" dirty="0"/>
                        <a:t>01 May 2025</a:t>
                      </a:r>
                    </a:p>
                  </a:txBody>
                  <a:tcPr marL="112401" marR="112401" marT="56201" marB="56201" anchor="ctr"/>
                </a:tc>
                <a:extLst>
                  <a:ext uri="{0D108BD9-81ED-4DB2-BD59-A6C34878D82A}">
                    <a16:rowId xmlns:a16="http://schemas.microsoft.com/office/drawing/2014/main" val="1400959053"/>
                  </a:ext>
                </a:extLst>
              </a:tr>
              <a:tr h="672213">
                <a:tc>
                  <a:txBody>
                    <a:bodyPr/>
                    <a:lstStyle/>
                    <a:p>
                      <a:pPr>
                        <a:buNone/>
                      </a:pPr>
                      <a:r>
                        <a:rPr lang="en-US" sz="2000"/>
                        <a:t>Publication Date</a:t>
                      </a:r>
                    </a:p>
                  </a:txBody>
                  <a:tcPr marL="112401" marR="112401" marT="56201" marB="56201" anchor="ctr"/>
                </a:tc>
                <a:tc>
                  <a:txBody>
                    <a:bodyPr/>
                    <a:lstStyle/>
                    <a:p>
                      <a:pPr>
                        <a:buNone/>
                      </a:pPr>
                      <a:r>
                        <a:rPr lang="en-US" sz="2000"/>
                        <a:t>Relevance</a:t>
                      </a:r>
                    </a:p>
                  </a:txBody>
                  <a:tcPr marL="112401" marR="112401" marT="56201" marB="56201" anchor="ctr"/>
                </a:tc>
                <a:tc>
                  <a:txBody>
                    <a:bodyPr/>
                    <a:lstStyle/>
                    <a:p>
                      <a:pPr>
                        <a:buNone/>
                      </a:pPr>
                      <a:r>
                        <a:rPr lang="en-US" sz="2000" dirty="0"/>
                        <a:t>2019</a:t>
                      </a:r>
                    </a:p>
                  </a:txBody>
                  <a:tcPr marL="112401" marR="112401" marT="56201" marB="56201" anchor="ctr"/>
                </a:tc>
                <a:extLst>
                  <a:ext uri="{0D108BD9-81ED-4DB2-BD59-A6C34878D82A}">
                    <a16:rowId xmlns:a16="http://schemas.microsoft.com/office/drawing/2014/main" val="3430945829"/>
                  </a:ext>
                </a:extLst>
              </a:tr>
              <a:tr h="384358">
                <a:tc>
                  <a:txBody>
                    <a:bodyPr/>
                    <a:lstStyle/>
                    <a:p>
                      <a:pPr>
                        <a:buNone/>
                      </a:pPr>
                      <a:r>
                        <a:rPr lang="en-US" sz="2000" dirty="0"/>
                        <a:t>Repository</a:t>
                      </a:r>
                    </a:p>
                  </a:txBody>
                  <a:tcPr marL="112401" marR="112401" marT="56201" marB="56201" anchor="ctr"/>
                </a:tc>
                <a:tc>
                  <a:txBody>
                    <a:bodyPr/>
                    <a:lstStyle/>
                    <a:p>
                      <a:pPr>
                        <a:buNone/>
                      </a:pPr>
                      <a:r>
                        <a:rPr lang="en-US" sz="2000"/>
                        <a:t>Retrieval</a:t>
                      </a:r>
                    </a:p>
                  </a:txBody>
                  <a:tcPr marL="112401" marR="112401" marT="56201" marB="56201" anchor="ctr"/>
                </a:tc>
                <a:tc>
                  <a:txBody>
                    <a:bodyPr/>
                    <a:lstStyle/>
                    <a:p>
                      <a:pPr>
                        <a:buNone/>
                      </a:pPr>
                      <a:r>
                        <a:rPr lang="en-US" sz="2000" dirty="0"/>
                        <a:t>City Library</a:t>
                      </a:r>
                    </a:p>
                  </a:txBody>
                  <a:tcPr marL="112401" marR="112401" marT="56201" marB="56201" anchor="ctr"/>
                </a:tc>
                <a:extLst>
                  <a:ext uri="{0D108BD9-81ED-4DB2-BD59-A6C34878D82A}">
                    <a16:rowId xmlns:a16="http://schemas.microsoft.com/office/drawing/2014/main" val="2707949197"/>
                  </a:ext>
                </a:extLst>
              </a:tr>
            </a:tbl>
          </a:graphicData>
        </a:graphic>
      </p:graphicFrame>
      <p:sp>
        <p:nvSpPr>
          <p:cNvPr id="7" name="Content Placeholder 2">
            <a:extLst>
              <a:ext uri="{FF2B5EF4-FFF2-40B4-BE49-F238E27FC236}">
                <a16:creationId xmlns:a16="http://schemas.microsoft.com/office/drawing/2014/main" id="{AA228E30-3FAC-5DBD-F5AF-0B8D6D561652}"/>
              </a:ext>
            </a:extLst>
          </p:cNvPr>
          <p:cNvSpPr txBox="1">
            <a:spLocks/>
          </p:cNvSpPr>
          <p:nvPr/>
        </p:nvSpPr>
        <p:spPr>
          <a:xfrm>
            <a:off x="750312" y="2073010"/>
            <a:ext cx="4619706" cy="4323222"/>
          </a:xfrm>
          <a:prstGeom prst="rect">
            <a:avLst/>
          </a:prstGeom>
        </p:spPr>
        <p:txBody>
          <a:bodyPr vert="horz" lIns="91440" tIns="45720" rIns="91440" bIns="45720" rtlCol="0" anchor="ct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dirty="0"/>
              <a:t>Documenting Sources for Reliability</a:t>
            </a:r>
          </a:p>
          <a:p>
            <a:pPr lvl="1"/>
            <a:r>
              <a:rPr lang="en-US" dirty="0"/>
              <a:t>Ensures research is credible and trustworthy</a:t>
            </a:r>
          </a:p>
          <a:p>
            <a:pPr lvl="1"/>
            <a:r>
              <a:rPr lang="en-US" dirty="0"/>
              <a:t>Allows others to verify findings</a:t>
            </a:r>
          </a:p>
          <a:p>
            <a:r>
              <a:rPr lang="en-US" dirty="0"/>
              <a:t>Resolving Discrepancies</a:t>
            </a:r>
          </a:p>
          <a:p>
            <a:pPr lvl="1"/>
            <a:r>
              <a:rPr lang="en-US" dirty="0"/>
              <a:t>Helps address conflicting or new information</a:t>
            </a:r>
          </a:p>
          <a:p>
            <a:pPr lvl="1"/>
            <a:r>
              <a:rPr lang="en-US" dirty="0"/>
              <a:t>Facilitates correction of errors</a:t>
            </a:r>
          </a:p>
          <a:p>
            <a:r>
              <a:rPr lang="en-US" dirty="0"/>
              <a:t>Do This for all Types of Sources</a:t>
            </a:r>
          </a:p>
        </p:txBody>
      </p:sp>
    </p:spTree>
    <p:extLst>
      <p:ext uri="{BB962C8B-B14F-4D97-AF65-F5344CB8AC3E}">
        <p14:creationId xmlns:p14="http://schemas.microsoft.com/office/powerpoint/2010/main" val="30234338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CBD028B4-9898-724B-D484-3542E07BEA78}"/>
              </a:ext>
            </a:extLst>
          </p:cNvPr>
          <p:cNvSpPr>
            <a:spLocks noGrp="1"/>
          </p:cNvSpPr>
          <p:nvPr>
            <p:ph type="title"/>
          </p:nvPr>
        </p:nvSpPr>
        <p:spPr>
          <a:xfrm>
            <a:off x="643467" y="816638"/>
            <a:ext cx="3367359" cy="5224724"/>
          </a:xfrm>
        </p:spPr>
        <p:txBody>
          <a:bodyPr anchor="ctr">
            <a:normAutofit/>
          </a:bodyPr>
          <a:lstStyle/>
          <a:p>
            <a:r>
              <a:rPr lang="en-US" dirty="0"/>
              <a:t>Types of Sources: Original, Derivative, Primary, Secondary</a:t>
            </a:r>
          </a:p>
        </p:txBody>
      </p:sp>
      <p:sp>
        <p:nvSpPr>
          <p:cNvPr id="15" name="Content Placeholder 2">
            <a:extLst>
              <a:ext uri="{FF2B5EF4-FFF2-40B4-BE49-F238E27FC236}">
                <a16:creationId xmlns:a16="http://schemas.microsoft.com/office/drawing/2014/main" id="{77ABB6A9-C636-4448-E985-2B1B8E4615C7}"/>
              </a:ext>
            </a:extLst>
          </p:cNvPr>
          <p:cNvSpPr>
            <a:spLocks noGrp="1"/>
          </p:cNvSpPr>
          <p:nvPr>
            <p:ph idx="1"/>
          </p:nvPr>
        </p:nvSpPr>
        <p:spPr>
          <a:xfrm>
            <a:off x="4599292" y="431626"/>
            <a:ext cx="5190971" cy="6182303"/>
          </a:xfrm>
        </p:spPr>
        <p:txBody>
          <a:bodyPr anchor="ctr">
            <a:noAutofit/>
          </a:bodyPr>
          <a:lstStyle/>
          <a:p>
            <a:pPr>
              <a:lnSpc>
                <a:spcPct val="90000"/>
              </a:lnSpc>
            </a:pPr>
            <a:r>
              <a:rPr lang="en-US" dirty="0"/>
              <a:t>Original Sources: Higher Accuracy</a:t>
            </a:r>
          </a:p>
          <a:p>
            <a:pPr lvl="1">
              <a:lnSpc>
                <a:spcPct val="90000"/>
              </a:lnSpc>
            </a:pPr>
            <a:r>
              <a:rPr lang="en-US" dirty="0"/>
              <a:t>Created close to the event, increasing reliability</a:t>
            </a:r>
          </a:p>
          <a:p>
            <a:pPr lvl="1">
              <a:lnSpc>
                <a:spcPct val="90000"/>
              </a:lnSpc>
            </a:pPr>
            <a:r>
              <a:rPr lang="en-US" dirty="0"/>
              <a:t>Preferred for genealogical research</a:t>
            </a:r>
          </a:p>
          <a:p>
            <a:pPr>
              <a:lnSpc>
                <a:spcPct val="90000"/>
              </a:lnSpc>
            </a:pPr>
            <a:r>
              <a:rPr lang="en-US" dirty="0"/>
              <a:t>Potential Errors in Original Records</a:t>
            </a:r>
          </a:p>
          <a:p>
            <a:pPr lvl="1">
              <a:lnSpc>
                <a:spcPct val="90000"/>
              </a:lnSpc>
            </a:pPr>
            <a:r>
              <a:rPr lang="en-US" dirty="0"/>
              <a:t>Unintentional mistakes may occur</a:t>
            </a:r>
          </a:p>
          <a:p>
            <a:pPr lvl="1">
              <a:lnSpc>
                <a:spcPct val="90000"/>
              </a:lnSpc>
            </a:pPr>
            <a:r>
              <a:rPr lang="en-US" dirty="0"/>
              <a:t>Occasional deliberate falsification, such as back-dating</a:t>
            </a:r>
          </a:p>
          <a:p>
            <a:pPr>
              <a:lnSpc>
                <a:spcPct val="90000"/>
              </a:lnSpc>
            </a:pPr>
            <a:r>
              <a:rPr lang="en-US" dirty="0"/>
              <a:t>Derivative Sources: Compiled Evidence</a:t>
            </a:r>
          </a:p>
          <a:p>
            <a:pPr lvl="1">
              <a:lnSpc>
                <a:spcPct val="90000"/>
              </a:lnSpc>
            </a:pPr>
            <a:r>
              <a:rPr lang="en-US" dirty="0"/>
              <a:t>Based on other sources</a:t>
            </a:r>
          </a:p>
          <a:p>
            <a:pPr>
              <a:lnSpc>
                <a:spcPct val="90000"/>
              </a:lnSpc>
            </a:pPr>
            <a:r>
              <a:rPr lang="en-US" dirty="0"/>
              <a:t>Advantages and Limitations of Derivative Sources</a:t>
            </a:r>
          </a:p>
          <a:p>
            <a:pPr>
              <a:lnSpc>
                <a:spcPct val="90000"/>
              </a:lnSpc>
            </a:pPr>
            <a:r>
              <a:rPr lang="en-US" dirty="0"/>
              <a:t>Primary Information</a:t>
            </a:r>
          </a:p>
          <a:p>
            <a:pPr lvl="1">
              <a:lnSpc>
                <a:spcPct val="90000"/>
              </a:lnSpc>
            </a:pPr>
            <a:r>
              <a:rPr lang="en-US" dirty="0"/>
              <a:t>Likely to be in original documents for a specific purpose</a:t>
            </a:r>
          </a:p>
          <a:p>
            <a:pPr>
              <a:lnSpc>
                <a:spcPct val="90000"/>
              </a:lnSpc>
            </a:pPr>
            <a:r>
              <a:rPr lang="en-US" dirty="0"/>
              <a:t>Secondary Information: Less Reliable</a:t>
            </a:r>
          </a:p>
        </p:txBody>
      </p:sp>
    </p:spTree>
    <p:extLst>
      <p:ext uri="{BB962C8B-B14F-4D97-AF65-F5344CB8AC3E}">
        <p14:creationId xmlns:p14="http://schemas.microsoft.com/office/powerpoint/2010/main" val="19364404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08481-544D-CF92-CCC7-52932AF3E9CA}"/>
              </a:ext>
            </a:extLst>
          </p:cNvPr>
          <p:cNvSpPr>
            <a:spLocks noGrp="1"/>
          </p:cNvSpPr>
          <p:nvPr>
            <p:ph type="title"/>
          </p:nvPr>
        </p:nvSpPr>
        <p:spPr>
          <a:xfrm>
            <a:off x="1914535" y="595850"/>
            <a:ext cx="7593849" cy="1320800"/>
          </a:xfrm>
        </p:spPr>
        <p:txBody>
          <a:bodyPr>
            <a:normAutofit/>
          </a:bodyPr>
          <a:lstStyle/>
          <a:p>
            <a:r>
              <a:rPr lang="en-US" dirty="0"/>
              <a:t>Analyzing and Interpreting Evidence</a:t>
            </a:r>
          </a:p>
        </p:txBody>
      </p:sp>
      <p:sp>
        <p:nvSpPr>
          <p:cNvPr id="3" name="Content Placeholder 2">
            <a:extLst>
              <a:ext uri="{FF2B5EF4-FFF2-40B4-BE49-F238E27FC236}">
                <a16:creationId xmlns:a16="http://schemas.microsoft.com/office/drawing/2014/main" id="{3C7D731B-D599-13BA-53F0-2B89207FFDDF}"/>
              </a:ext>
            </a:extLst>
          </p:cNvPr>
          <p:cNvSpPr>
            <a:spLocks noGrp="1"/>
          </p:cNvSpPr>
          <p:nvPr>
            <p:ph idx="1"/>
          </p:nvPr>
        </p:nvSpPr>
        <p:spPr>
          <a:xfrm>
            <a:off x="2822062" y="1686200"/>
            <a:ext cx="6424612" cy="4205836"/>
          </a:xfrm>
        </p:spPr>
        <p:txBody>
          <a:bodyPr>
            <a:noAutofit/>
          </a:bodyPr>
          <a:lstStyle/>
          <a:p>
            <a:pPr>
              <a:lnSpc>
                <a:spcPct val="90000"/>
              </a:lnSpc>
            </a:pPr>
            <a:r>
              <a:rPr lang="en-US" dirty="0"/>
              <a:t>Gathering Evidence About Ancestors</a:t>
            </a:r>
          </a:p>
          <a:p>
            <a:pPr lvl="1">
              <a:lnSpc>
                <a:spcPct val="90000"/>
              </a:lnSpc>
            </a:pPr>
            <a:r>
              <a:rPr lang="en-US" dirty="0"/>
              <a:t>Collect facts from various sources</a:t>
            </a:r>
          </a:p>
          <a:p>
            <a:pPr lvl="1">
              <a:lnSpc>
                <a:spcPct val="90000"/>
              </a:lnSpc>
            </a:pPr>
            <a:r>
              <a:rPr lang="en-US" dirty="0"/>
              <a:t>Ensure information is comprehensive</a:t>
            </a:r>
          </a:p>
          <a:p>
            <a:pPr>
              <a:lnSpc>
                <a:spcPct val="90000"/>
              </a:lnSpc>
            </a:pPr>
            <a:r>
              <a:rPr lang="en-US" dirty="0"/>
              <a:t>Carefully Review Sources</a:t>
            </a:r>
          </a:p>
          <a:p>
            <a:pPr lvl="1">
              <a:lnSpc>
                <a:spcPct val="90000"/>
              </a:lnSpc>
            </a:pPr>
            <a:r>
              <a:rPr lang="en-US" dirty="0"/>
              <a:t>Shape your understanding of relatives</a:t>
            </a:r>
          </a:p>
          <a:p>
            <a:pPr lvl="1">
              <a:lnSpc>
                <a:spcPct val="90000"/>
              </a:lnSpc>
            </a:pPr>
            <a:r>
              <a:rPr lang="en-US" dirty="0"/>
              <a:t>Identify patterns and connections</a:t>
            </a:r>
          </a:p>
          <a:p>
            <a:pPr>
              <a:lnSpc>
                <a:spcPct val="90000"/>
              </a:lnSpc>
            </a:pPr>
            <a:r>
              <a:rPr lang="en-US" dirty="0"/>
              <a:t>Developing Analysis Skills</a:t>
            </a:r>
          </a:p>
          <a:p>
            <a:pPr lvl="1">
              <a:lnSpc>
                <a:spcPct val="90000"/>
              </a:lnSpc>
            </a:pPr>
            <a:r>
              <a:rPr lang="en-US" dirty="0"/>
              <a:t>Practice and experience improve interpretation</a:t>
            </a:r>
          </a:p>
          <a:p>
            <a:pPr lvl="1">
              <a:lnSpc>
                <a:spcPct val="90000"/>
              </a:lnSpc>
            </a:pPr>
            <a:r>
              <a:rPr lang="en-US" dirty="0"/>
              <a:t>Refine skills over time</a:t>
            </a:r>
          </a:p>
          <a:p>
            <a:pPr>
              <a:lnSpc>
                <a:spcPct val="90000"/>
              </a:lnSpc>
            </a:pPr>
            <a:r>
              <a:rPr lang="en-US" dirty="0"/>
              <a:t>Evaluating Sources</a:t>
            </a:r>
          </a:p>
          <a:p>
            <a:pPr lvl="1">
              <a:lnSpc>
                <a:spcPct val="90000"/>
              </a:lnSpc>
            </a:pPr>
            <a:r>
              <a:rPr lang="en-US" dirty="0"/>
              <a:t>Assess reliability and accuracy</a:t>
            </a:r>
          </a:p>
          <a:p>
            <a:pPr>
              <a:lnSpc>
                <a:spcPct val="90000"/>
              </a:lnSpc>
            </a:pPr>
            <a:r>
              <a:rPr lang="en-US" dirty="0"/>
              <a:t>Drawing Accurate Conclusions</a:t>
            </a:r>
          </a:p>
        </p:txBody>
      </p:sp>
      <p:pic>
        <p:nvPicPr>
          <p:cNvPr id="29" name="Picture 28" descr="A person reaching for a paper on a table full of paper and sticky notes">
            <a:extLst>
              <a:ext uri="{FF2B5EF4-FFF2-40B4-BE49-F238E27FC236}">
                <a16:creationId xmlns:a16="http://schemas.microsoft.com/office/drawing/2014/main" id="{803055D5-A4D6-8901-2925-89E29007967B}"/>
              </a:ext>
            </a:extLst>
          </p:cNvPr>
          <p:cNvPicPr>
            <a:picLocks noChangeAspect="1"/>
          </p:cNvPicPr>
          <p:nvPr/>
        </p:nvPicPr>
        <p:blipFill>
          <a:blip r:embed="rId3"/>
          <a:srcRect l="39572" r="33855" b="1"/>
          <a:stretch>
            <a:fillRect/>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Tree>
    <p:extLst>
      <p:ext uri="{BB962C8B-B14F-4D97-AF65-F5344CB8AC3E}">
        <p14:creationId xmlns:p14="http://schemas.microsoft.com/office/powerpoint/2010/main" val="9659727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C39DF9B2-631C-6492-B914-AA6454C79AF5}"/>
              </a:ext>
            </a:extLst>
          </p:cNvPr>
          <p:cNvSpPr>
            <a:spLocks noGrp="1"/>
          </p:cNvSpPr>
          <p:nvPr>
            <p:ph type="title"/>
          </p:nvPr>
        </p:nvSpPr>
        <p:spPr>
          <a:xfrm>
            <a:off x="643467" y="816638"/>
            <a:ext cx="3367359" cy="5224724"/>
          </a:xfrm>
        </p:spPr>
        <p:txBody>
          <a:bodyPr anchor="ctr">
            <a:normAutofit/>
          </a:bodyPr>
          <a:lstStyle/>
          <a:p>
            <a:r>
              <a:rPr lang="en-US" dirty="0"/>
              <a:t>Resolving Contradictions in Evidence</a:t>
            </a:r>
          </a:p>
        </p:txBody>
      </p:sp>
      <p:sp>
        <p:nvSpPr>
          <p:cNvPr id="3" name="Content Placeholder 2">
            <a:extLst>
              <a:ext uri="{FF2B5EF4-FFF2-40B4-BE49-F238E27FC236}">
                <a16:creationId xmlns:a16="http://schemas.microsoft.com/office/drawing/2014/main" id="{EB01646E-BEE5-B781-9CB2-EDAE783B7B3D}"/>
              </a:ext>
            </a:extLst>
          </p:cNvPr>
          <p:cNvSpPr>
            <a:spLocks noGrp="1"/>
          </p:cNvSpPr>
          <p:nvPr>
            <p:ph idx="1"/>
          </p:nvPr>
        </p:nvSpPr>
        <p:spPr>
          <a:xfrm>
            <a:off x="4386171" y="631011"/>
            <a:ext cx="5534722" cy="6147927"/>
          </a:xfrm>
        </p:spPr>
        <p:txBody>
          <a:bodyPr anchor="ctr">
            <a:noAutofit/>
          </a:bodyPr>
          <a:lstStyle/>
          <a:p>
            <a:pPr>
              <a:lnSpc>
                <a:spcPct val="90000"/>
              </a:lnSpc>
            </a:pPr>
            <a:r>
              <a:rPr lang="en-US" dirty="0"/>
              <a:t>Consolidate Evidence Found on Diverse Sources</a:t>
            </a:r>
          </a:p>
          <a:p>
            <a:pPr>
              <a:lnSpc>
                <a:spcPct val="90000"/>
              </a:lnSpc>
            </a:pPr>
            <a:r>
              <a:rPr lang="en-US" dirty="0"/>
              <a:t>Don’t Overlook Contradictions in Research</a:t>
            </a:r>
          </a:p>
          <a:p>
            <a:pPr lvl="1">
              <a:lnSpc>
                <a:spcPct val="90000"/>
              </a:lnSpc>
            </a:pPr>
            <a:r>
              <a:rPr lang="en-US" dirty="0"/>
              <a:t>Carefully consider all mismatching information</a:t>
            </a:r>
          </a:p>
          <a:p>
            <a:pPr>
              <a:lnSpc>
                <a:spcPct val="90000"/>
              </a:lnSpc>
            </a:pPr>
            <a:r>
              <a:rPr lang="en-US" dirty="0"/>
              <a:t>Ask Questions</a:t>
            </a:r>
          </a:p>
          <a:p>
            <a:pPr lvl="1">
              <a:lnSpc>
                <a:spcPct val="90000"/>
              </a:lnSpc>
            </a:pPr>
            <a:r>
              <a:rPr lang="en-US" dirty="0"/>
              <a:t>When and where the record was created</a:t>
            </a:r>
          </a:p>
          <a:p>
            <a:pPr lvl="1">
              <a:lnSpc>
                <a:spcPct val="90000"/>
              </a:lnSpc>
            </a:pPr>
            <a:r>
              <a:rPr lang="en-US" dirty="0"/>
              <a:t>Identify missing or incomplete information</a:t>
            </a:r>
          </a:p>
          <a:p>
            <a:pPr lvl="1">
              <a:lnSpc>
                <a:spcPct val="90000"/>
              </a:lnSpc>
            </a:pPr>
            <a:r>
              <a:rPr lang="en-US" dirty="0"/>
              <a:t>Examine how the information was recorded</a:t>
            </a:r>
          </a:p>
          <a:p>
            <a:pPr lvl="1">
              <a:lnSpc>
                <a:spcPct val="90000"/>
              </a:lnSpc>
            </a:pPr>
            <a:r>
              <a:rPr lang="en-US" dirty="0"/>
              <a:t>Determine who created the record and purpose</a:t>
            </a:r>
          </a:p>
          <a:p>
            <a:pPr lvl="1">
              <a:lnSpc>
                <a:spcPct val="90000"/>
              </a:lnSpc>
            </a:pPr>
            <a:r>
              <a:rPr lang="en-US" dirty="0"/>
              <a:t>How reliable is the source</a:t>
            </a:r>
          </a:p>
          <a:p>
            <a:pPr lvl="1">
              <a:lnSpc>
                <a:spcPct val="90000"/>
              </a:lnSpc>
            </a:pPr>
            <a:r>
              <a:rPr lang="en-US" dirty="0"/>
              <a:t>Evaluate the Reliability of the Information</a:t>
            </a:r>
          </a:p>
          <a:p>
            <a:pPr>
              <a:lnSpc>
                <a:spcPct val="90000"/>
              </a:lnSpc>
            </a:pPr>
            <a:r>
              <a:rPr lang="en-US" dirty="0"/>
              <a:t>Conclusions</a:t>
            </a:r>
          </a:p>
          <a:p>
            <a:pPr lvl="1">
              <a:lnSpc>
                <a:spcPct val="90000"/>
              </a:lnSpc>
            </a:pPr>
            <a:r>
              <a:rPr lang="en-US" dirty="0"/>
              <a:t>Combine diverse information for well-supported conclusion </a:t>
            </a:r>
          </a:p>
          <a:p>
            <a:pPr lvl="1">
              <a:lnSpc>
                <a:spcPct val="90000"/>
              </a:lnSpc>
            </a:pPr>
            <a:r>
              <a:rPr lang="en-US" dirty="0"/>
              <a:t>Provide reasoned explanations for contradictions</a:t>
            </a:r>
          </a:p>
          <a:p>
            <a:pPr>
              <a:lnSpc>
                <a:spcPct val="90000"/>
              </a:lnSpc>
            </a:pPr>
            <a:r>
              <a:rPr lang="en-US" dirty="0"/>
              <a:t>Continuous Evaluation Process</a:t>
            </a:r>
          </a:p>
          <a:p>
            <a:pPr lvl="1">
              <a:lnSpc>
                <a:spcPct val="90000"/>
              </a:lnSpc>
            </a:pPr>
            <a:r>
              <a:rPr lang="en-US" dirty="0"/>
              <a:t>Corroboration and Inconsistency Identification</a:t>
            </a:r>
          </a:p>
        </p:txBody>
      </p:sp>
    </p:spTree>
    <p:extLst>
      <p:ext uri="{BB962C8B-B14F-4D97-AF65-F5344CB8AC3E}">
        <p14:creationId xmlns:p14="http://schemas.microsoft.com/office/powerpoint/2010/main" val="5532581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409C9EB-AC2E-2539-FAC5-EF362AAF17FB}"/>
            </a:ext>
          </a:extLst>
        </p:cNvPr>
        <p:cNvGrpSpPr/>
        <p:nvPr/>
      </p:nvGrpSpPr>
      <p:grpSpPr>
        <a:xfrm>
          <a:off x="0" y="0"/>
          <a:ext cx="0" cy="0"/>
          <a:chOff x="0" y="0"/>
          <a:chExt cx="0" cy="0"/>
        </a:xfrm>
      </p:grpSpPr>
      <p:grpSp>
        <p:nvGrpSpPr>
          <p:cNvPr id="17" name="Group 16">
            <a:extLst>
              <a:ext uri="{FF2B5EF4-FFF2-40B4-BE49-F238E27FC236}">
                <a16:creationId xmlns:a16="http://schemas.microsoft.com/office/drawing/2014/main" id="{EB0D40EF-BA14-42F1-9492-D38C59DCAB6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8" name="Straight Connector 17">
              <a:extLst>
                <a:ext uri="{FF2B5EF4-FFF2-40B4-BE49-F238E27FC236}">
                  <a16:creationId xmlns:a16="http://schemas.microsoft.com/office/drawing/2014/main" id="{B2C3A70F-581F-48B1-AD94-04AF9A38D25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13EABD0F-494E-4C0C-8A0C-139AFC4283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0" name="Rectangle 23">
              <a:extLst>
                <a:ext uri="{FF2B5EF4-FFF2-40B4-BE49-F238E27FC236}">
                  <a16:creationId xmlns:a16="http://schemas.microsoft.com/office/drawing/2014/main" id="{739811F7-2462-4463-BE69-32CEBED03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Rectangle 25">
              <a:extLst>
                <a:ext uri="{FF2B5EF4-FFF2-40B4-BE49-F238E27FC236}">
                  <a16:creationId xmlns:a16="http://schemas.microsoft.com/office/drawing/2014/main" id="{D91A6F9F-54F1-461A-A043-E97203A85F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Isosceles Triangle 21">
              <a:extLst>
                <a:ext uri="{FF2B5EF4-FFF2-40B4-BE49-F238E27FC236}">
                  <a16:creationId xmlns:a16="http://schemas.microsoft.com/office/drawing/2014/main" id="{28681C3A-B98D-44BE-8120-45C3F3BA0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7">
              <a:extLst>
                <a:ext uri="{FF2B5EF4-FFF2-40B4-BE49-F238E27FC236}">
                  <a16:creationId xmlns:a16="http://schemas.microsoft.com/office/drawing/2014/main" id="{37478156-05FD-4D8F-AE53-B3D40AF29F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Rectangle 28">
              <a:extLst>
                <a:ext uri="{FF2B5EF4-FFF2-40B4-BE49-F238E27FC236}">
                  <a16:creationId xmlns:a16="http://schemas.microsoft.com/office/drawing/2014/main" id="{A81F9C83-B446-4703-8B99-C01F0E403E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9">
              <a:extLst>
                <a:ext uri="{FF2B5EF4-FFF2-40B4-BE49-F238E27FC236}">
                  <a16:creationId xmlns:a16="http://schemas.microsoft.com/office/drawing/2014/main" id="{C2F5F0B6-D807-4AAE-852B-7BECE0CF45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Isosceles Triangle 25">
              <a:extLst>
                <a:ext uri="{FF2B5EF4-FFF2-40B4-BE49-F238E27FC236}">
                  <a16:creationId xmlns:a16="http://schemas.microsoft.com/office/drawing/2014/main" id="{0945AE7B-1E9E-491F-976F-1552730887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6">
              <a:extLst>
                <a:ext uri="{FF2B5EF4-FFF2-40B4-BE49-F238E27FC236}">
                  <a16:creationId xmlns:a16="http://schemas.microsoft.com/office/drawing/2014/main" id="{A38028DA-F87E-4372-9295-BC98DB4007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pic>
        <p:nvPicPr>
          <p:cNvPr id="12" name="Picture 11" descr="A close-up of a document&#10;&#10;AI-generated content may be incorrect.">
            <a:extLst>
              <a:ext uri="{FF2B5EF4-FFF2-40B4-BE49-F238E27FC236}">
                <a16:creationId xmlns:a16="http://schemas.microsoft.com/office/drawing/2014/main" id="{42E72BFA-5C3F-B292-CCCF-3C3D6E2B1D51}"/>
              </a:ext>
            </a:extLst>
          </p:cNvPr>
          <p:cNvPicPr>
            <a:picLocks noChangeAspect="1"/>
          </p:cNvPicPr>
          <p:nvPr/>
        </p:nvPicPr>
        <p:blipFill>
          <a:blip r:embed="rId3">
            <a:extLst>
              <a:ext uri="{28A0092B-C50C-407E-A947-70E740481C1C}">
                <a14:useLocalDpi xmlns:a14="http://schemas.microsoft.com/office/drawing/2010/main" val="0"/>
              </a:ext>
            </a:extLst>
          </a:blip>
          <a:srcRect l="4103"/>
          <a:stretch>
            <a:fillRect/>
          </a:stretch>
        </p:blipFill>
        <p:spPr>
          <a:xfrm>
            <a:off x="322048" y="-1"/>
            <a:ext cx="4551305" cy="3429000"/>
          </a:xfrm>
          <a:custGeom>
            <a:avLst/>
            <a:gdLst/>
            <a:ahLst/>
            <a:cxnLst/>
            <a:rect l="l" t="t" r="r" b="b"/>
            <a:pathLst>
              <a:path w="4551305" h="3429000">
                <a:moveTo>
                  <a:pt x="509916" y="0"/>
                </a:moveTo>
                <a:lnTo>
                  <a:pt x="4551305" y="0"/>
                </a:lnTo>
                <a:lnTo>
                  <a:pt x="4551305" y="1"/>
                </a:lnTo>
                <a:lnTo>
                  <a:pt x="3693885" y="1"/>
                </a:lnTo>
                <a:lnTo>
                  <a:pt x="3181696" y="3429000"/>
                </a:lnTo>
                <a:lnTo>
                  <a:pt x="0" y="3429000"/>
                </a:lnTo>
                <a:close/>
              </a:path>
            </a:pathLst>
          </a:custGeom>
        </p:spPr>
      </p:pic>
      <p:sp>
        <p:nvSpPr>
          <p:cNvPr id="2" name="Title 1">
            <a:extLst>
              <a:ext uri="{FF2B5EF4-FFF2-40B4-BE49-F238E27FC236}">
                <a16:creationId xmlns:a16="http://schemas.microsoft.com/office/drawing/2014/main" id="{FD96DECE-F3B1-F432-99B0-DF53D635E1B0}"/>
              </a:ext>
            </a:extLst>
          </p:cNvPr>
          <p:cNvSpPr>
            <a:spLocks noGrp="1"/>
          </p:cNvSpPr>
          <p:nvPr>
            <p:ph type="title"/>
          </p:nvPr>
        </p:nvSpPr>
        <p:spPr>
          <a:xfrm>
            <a:off x="4142264" y="301361"/>
            <a:ext cx="5441043" cy="1320800"/>
          </a:xfrm>
        </p:spPr>
        <p:txBody>
          <a:bodyPr vert="horz" lIns="91440" tIns="45720" rIns="91440" bIns="45720" rtlCol="0" anchor="t">
            <a:noAutofit/>
          </a:bodyPr>
          <a:lstStyle/>
          <a:p>
            <a:r>
              <a:rPr lang="en-US" dirty="0"/>
              <a:t>Vital Records: Birth, Marriage, Divorce, Death</a:t>
            </a:r>
          </a:p>
        </p:txBody>
      </p:sp>
      <p:pic>
        <p:nvPicPr>
          <p:cNvPr id="5" name="Picture 4" descr="A document with a stamp and a seal&#10;&#10;AI-generated content may be incorrect.">
            <a:extLst>
              <a:ext uri="{FF2B5EF4-FFF2-40B4-BE49-F238E27FC236}">
                <a16:creationId xmlns:a16="http://schemas.microsoft.com/office/drawing/2014/main" id="{19798D4A-525A-5268-7A3D-4A391B155B72}"/>
              </a:ext>
            </a:extLst>
          </p:cNvPr>
          <p:cNvPicPr>
            <a:picLocks noChangeAspect="1"/>
          </p:cNvPicPr>
          <p:nvPr/>
        </p:nvPicPr>
        <p:blipFill>
          <a:blip r:embed="rId4">
            <a:extLst>
              <a:ext uri="{28A0092B-C50C-407E-A947-70E740481C1C}">
                <a14:useLocalDpi xmlns:a14="http://schemas.microsoft.com/office/drawing/2010/main" val="0"/>
              </a:ext>
            </a:extLst>
          </a:blip>
          <a:srcRect t="18214" r="-3" b="5191"/>
          <a:stretch>
            <a:fillRect/>
          </a:stretch>
        </p:blipFill>
        <p:spPr>
          <a:xfrm>
            <a:off x="-10633" y="3428999"/>
            <a:ext cx="3514376" cy="3429001"/>
          </a:xfrm>
          <a:custGeom>
            <a:avLst/>
            <a:gdLst/>
            <a:ahLst/>
            <a:cxnLst/>
            <a:rect l="l" t="t" r="r" b="b"/>
            <a:pathLst>
              <a:path w="3514376" h="3429001">
                <a:moveTo>
                  <a:pt x="332680" y="0"/>
                </a:moveTo>
                <a:lnTo>
                  <a:pt x="3514376" y="0"/>
                </a:lnTo>
                <a:lnTo>
                  <a:pt x="3002186" y="3429001"/>
                </a:lnTo>
                <a:lnTo>
                  <a:pt x="0" y="3429001"/>
                </a:lnTo>
                <a:lnTo>
                  <a:pt x="0" y="2237155"/>
                </a:lnTo>
                <a:close/>
              </a:path>
            </a:pathLst>
          </a:custGeom>
        </p:spPr>
      </p:pic>
      <p:cxnSp>
        <p:nvCxnSpPr>
          <p:cNvPr id="29" name="Straight Connector 28">
            <a:extLst>
              <a:ext uri="{FF2B5EF4-FFF2-40B4-BE49-F238E27FC236}">
                <a16:creationId xmlns:a16="http://schemas.microsoft.com/office/drawing/2014/main" id="{B31FD3CE-CE0A-4FD9-967C-4D340CA3788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32012" y="3428999"/>
            <a:ext cx="325116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1" name="Isosceles Triangle 30">
            <a:extLst>
              <a:ext uri="{FF2B5EF4-FFF2-40B4-BE49-F238E27FC236}">
                <a16:creationId xmlns:a16="http://schemas.microsoft.com/office/drawing/2014/main" id="{0663EB55-934F-42EF-80DE-098647DE7A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 name="Content Placeholder 3">
            <a:extLst>
              <a:ext uri="{FF2B5EF4-FFF2-40B4-BE49-F238E27FC236}">
                <a16:creationId xmlns:a16="http://schemas.microsoft.com/office/drawing/2014/main" id="{1171B061-83C8-0616-846A-56008AAE5084}"/>
              </a:ext>
            </a:extLst>
          </p:cNvPr>
          <p:cNvSpPr>
            <a:spLocks noGrp="1"/>
          </p:cNvSpPr>
          <p:nvPr>
            <p:ph sz="half" idx="2"/>
          </p:nvPr>
        </p:nvSpPr>
        <p:spPr>
          <a:xfrm>
            <a:off x="3848701" y="1812665"/>
            <a:ext cx="6606570" cy="4658507"/>
          </a:xfrm>
        </p:spPr>
        <p:txBody>
          <a:bodyPr vert="horz" lIns="91440" tIns="45720" rIns="91440" bIns="45720" rtlCol="0">
            <a:noAutofit/>
          </a:bodyPr>
          <a:lstStyle/>
          <a:p>
            <a:pPr>
              <a:lnSpc>
                <a:spcPct val="90000"/>
              </a:lnSpc>
              <a:buFont typeface="Wingdings 3" panose="05040102010807070707" pitchFamily="18" charset="2"/>
              <a:buChar char=""/>
            </a:pPr>
            <a:r>
              <a:rPr lang="en-US" dirty="0"/>
              <a:t>Birth Records</a:t>
            </a:r>
          </a:p>
          <a:p>
            <a:pPr lvl="1">
              <a:lnSpc>
                <a:spcPct val="90000"/>
              </a:lnSpc>
              <a:buFont typeface="Wingdings 3" panose="05040102010807070707" pitchFamily="18" charset="2"/>
              <a:buChar char=""/>
            </a:pPr>
            <a:r>
              <a:rPr lang="en-US" dirty="0"/>
              <a:t>Include date, location, and parents' names</a:t>
            </a:r>
          </a:p>
          <a:p>
            <a:pPr lvl="1">
              <a:lnSpc>
                <a:spcPct val="90000"/>
              </a:lnSpc>
              <a:buFont typeface="Wingdings 3" panose="05040102010807070707" pitchFamily="18" charset="2"/>
              <a:buChar char=""/>
            </a:pPr>
            <a:r>
              <a:rPr lang="en-US" dirty="0"/>
              <a:t>May list father's occupation and mother's maiden name</a:t>
            </a:r>
          </a:p>
          <a:p>
            <a:pPr lvl="1">
              <a:lnSpc>
                <a:spcPct val="90000"/>
              </a:lnSpc>
              <a:buFont typeface="Wingdings 3" panose="05040102010807070707" pitchFamily="18" charset="2"/>
              <a:buChar char=""/>
            </a:pPr>
            <a:r>
              <a:rPr lang="en-US" dirty="0"/>
              <a:t>Maintained by local authorities</a:t>
            </a:r>
          </a:p>
          <a:p>
            <a:pPr lvl="1">
              <a:lnSpc>
                <a:spcPct val="90000"/>
              </a:lnSpc>
              <a:buFont typeface="Wingdings 3" panose="05040102010807070707" pitchFamily="18" charset="2"/>
              <a:buChar char=""/>
            </a:pPr>
            <a:r>
              <a:rPr lang="en-US" dirty="0"/>
              <a:t>Baptism records and birth announcements as alternatives</a:t>
            </a:r>
          </a:p>
          <a:p>
            <a:pPr>
              <a:lnSpc>
                <a:spcPct val="90000"/>
              </a:lnSpc>
              <a:buFont typeface="Wingdings 3" panose="05040102010807070707" pitchFamily="18" charset="2"/>
              <a:buChar char=""/>
            </a:pPr>
            <a:r>
              <a:rPr lang="en-US" dirty="0"/>
              <a:t>Marriage Records</a:t>
            </a:r>
          </a:p>
          <a:p>
            <a:pPr lvl="1">
              <a:lnSpc>
                <a:spcPct val="90000"/>
              </a:lnSpc>
              <a:buFont typeface="Wingdings 3" panose="05040102010807070707" pitchFamily="18" charset="2"/>
              <a:buChar char=""/>
            </a:pPr>
            <a:r>
              <a:rPr lang="en-US" dirty="0"/>
              <a:t>Document marriage date and couple's names</a:t>
            </a:r>
          </a:p>
          <a:p>
            <a:pPr lvl="1">
              <a:lnSpc>
                <a:spcPct val="90000"/>
              </a:lnSpc>
              <a:buFont typeface="Wingdings 3" panose="05040102010807070707" pitchFamily="18" charset="2"/>
              <a:buChar char=""/>
            </a:pPr>
            <a:r>
              <a:rPr lang="en-US" dirty="0"/>
              <a:t>Often include ages, parents' names, and witnesses</a:t>
            </a:r>
          </a:p>
          <a:p>
            <a:pPr lvl="1">
              <a:lnSpc>
                <a:spcPct val="90000"/>
              </a:lnSpc>
              <a:buFont typeface="Wingdings 3" panose="05040102010807070707" pitchFamily="18" charset="2"/>
              <a:buChar char=""/>
            </a:pPr>
            <a:r>
              <a:rPr lang="en-US" dirty="0"/>
              <a:t>Kept by local authorities and churches</a:t>
            </a:r>
          </a:p>
          <a:p>
            <a:pPr lvl="1">
              <a:lnSpc>
                <a:spcPct val="90000"/>
              </a:lnSpc>
              <a:buFont typeface="Wingdings 3" panose="05040102010807070707" pitchFamily="18" charset="2"/>
              <a:buChar char=""/>
            </a:pPr>
            <a:r>
              <a:rPr lang="en-US" dirty="0"/>
              <a:t>Marriage and engagement announcements in newspapers</a:t>
            </a:r>
          </a:p>
          <a:p>
            <a:pPr>
              <a:lnSpc>
                <a:spcPct val="90000"/>
              </a:lnSpc>
              <a:buFont typeface="Wingdings 3" panose="05040102010807070707" pitchFamily="18" charset="2"/>
              <a:buChar char=""/>
            </a:pPr>
            <a:r>
              <a:rPr lang="en-US" dirty="0"/>
              <a:t>Divorce Records</a:t>
            </a:r>
          </a:p>
          <a:p>
            <a:pPr>
              <a:lnSpc>
                <a:spcPct val="90000"/>
              </a:lnSpc>
              <a:buFont typeface="Wingdings 3" panose="05040102010807070707" pitchFamily="18" charset="2"/>
              <a:buChar char=""/>
            </a:pPr>
            <a:r>
              <a:rPr lang="en-US" dirty="0"/>
              <a:t>Death Records</a:t>
            </a:r>
          </a:p>
        </p:txBody>
      </p:sp>
    </p:spTree>
    <p:extLst>
      <p:ext uri="{BB962C8B-B14F-4D97-AF65-F5344CB8AC3E}">
        <p14:creationId xmlns:p14="http://schemas.microsoft.com/office/powerpoint/2010/main" val="3266051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Red rose on top of a gravestone">
            <a:extLst>
              <a:ext uri="{FF2B5EF4-FFF2-40B4-BE49-F238E27FC236}">
                <a16:creationId xmlns:a16="http://schemas.microsoft.com/office/drawing/2014/main" id="{96568BF2-97C3-8C42-703F-1E2056866738}"/>
              </a:ext>
            </a:extLst>
          </p:cNvPr>
          <p:cNvPicPr>
            <a:picLocks noChangeAspect="1"/>
          </p:cNvPicPr>
          <p:nvPr/>
        </p:nvPicPr>
        <p:blipFill>
          <a:blip r:embed="rId3"/>
          <a:srcRect l="22324" r="568" b="-2"/>
          <a:stretch>
            <a:fillRect/>
          </a:stretch>
        </p:blipFill>
        <p:spPr>
          <a:xfrm>
            <a:off x="4455122" y="-1"/>
            <a:ext cx="7736878"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BB44F119-CDB5-3EAB-28CC-C29B607DEE08}"/>
              </a:ext>
            </a:extLst>
          </p:cNvPr>
          <p:cNvSpPr>
            <a:spLocks noGrp="1"/>
          </p:cNvSpPr>
          <p:nvPr>
            <p:ph type="title"/>
          </p:nvPr>
        </p:nvSpPr>
        <p:spPr>
          <a:xfrm>
            <a:off x="375956" y="361924"/>
            <a:ext cx="4210924" cy="1489008"/>
          </a:xfrm>
        </p:spPr>
        <p:txBody>
          <a:bodyPr>
            <a:noAutofit/>
          </a:bodyPr>
          <a:lstStyle/>
          <a:p>
            <a:pPr>
              <a:lnSpc>
                <a:spcPct val="90000"/>
              </a:lnSpc>
            </a:pPr>
            <a:r>
              <a:rPr lang="en-US" sz="3400" dirty="0"/>
              <a:t>Cemetery Records and Church Records</a:t>
            </a:r>
          </a:p>
        </p:txBody>
      </p:sp>
      <p:sp>
        <p:nvSpPr>
          <p:cNvPr id="3" name="Content Placeholder 2">
            <a:extLst>
              <a:ext uri="{FF2B5EF4-FFF2-40B4-BE49-F238E27FC236}">
                <a16:creationId xmlns:a16="http://schemas.microsoft.com/office/drawing/2014/main" id="{FF9AF91B-215C-C7BF-A19A-B6BDA76CF1F5}"/>
              </a:ext>
            </a:extLst>
          </p:cNvPr>
          <p:cNvSpPr>
            <a:spLocks noGrp="1"/>
          </p:cNvSpPr>
          <p:nvPr>
            <p:ph idx="1"/>
          </p:nvPr>
        </p:nvSpPr>
        <p:spPr>
          <a:xfrm>
            <a:off x="263930" y="1564745"/>
            <a:ext cx="5276580" cy="4691991"/>
          </a:xfrm>
        </p:spPr>
        <p:txBody>
          <a:bodyPr>
            <a:noAutofit/>
          </a:bodyPr>
          <a:lstStyle/>
          <a:p>
            <a:pPr>
              <a:lnSpc>
                <a:spcPct val="90000"/>
              </a:lnSpc>
            </a:pPr>
            <a:r>
              <a:rPr lang="en-US" dirty="0"/>
              <a:t>Cemetery Records</a:t>
            </a:r>
          </a:p>
          <a:p>
            <a:pPr lvl="1">
              <a:lnSpc>
                <a:spcPct val="90000"/>
              </a:lnSpc>
            </a:pPr>
            <a:r>
              <a:rPr lang="en-US" dirty="0"/>
              <a:t>Include images or transcriptions of tombstones and burial records</a:t>
            </a:r>
          </a:p>
          <a:p>
            <a:pPr lvl="1">
              <a:lnSpc>
                <a:spcPct val="90000"/>
              </a:lnSpc>
            </a:pPr>
            <a:r>
              <a:rPr lang="en-US" dirty="0"/>
              <a:t>List names, birth, death and burial dates of individuals</a:t>
            </a:r>
          </a:p>
          <a:p>
            <a:pPr>
              <a:lnSpc>
                <a:spcPct val="90000"/>
              </a:lnSpc>
            </a:pPr>
            <a:r>
              <a:rPr lang="en-US" dirty="0"/>
              <a:t>Family Connections in Cemeteries</a:t>
            </a:r>
          </a:p>
          <a:p>
            <a:pPr lvl="1">
              <a:lnSpc>
                <a:spcPct val="90000"/>
              </a:lnSpc>
            </a:pPr>
            <a:r>
              <a:rPr lang="en-US" dirty="0"/>
              <a:t>Relatives often buried near each other</a:t>
            </a:r>
          </a:p>
          <a:p>
            <a:pPr lvl="1">
              <a:lnSpc>
                <a:spcPct val="90000"/>
              </a:lnSpc>
            </a:pPr>
            <a:r>
              <a:rPr lang="en-US" dirty="0"/>
              <a:t>One record may lead to discovering more family members</a:t>
            </a:r>
          </a:p>
          <a:p>
            <a:pPr>
              <a:lnSpc>
                <a:spcPct val="90000"/>
              </a:lnSpc>
            </a:pPr>
            <a:r>
              <a:rPr lang="en-US" dirty="0"/>
              <a:t>Online Resources</a:t>
            </a:r>
          </a:p>
          <a:p>
            <a:pPr lvl="1">
              <a:lnSpc>
                <a:spcPct val="90000"/>
              </a:lnSpc>
            </a:pPr>
            <a:r>
              <a:rPr lang="en-US" dirty="0"/>
              <a:t>Find a Grave</a:t>
            </a:r>
          </a:p>
          <a:p>
            <a:pPr lvl="1">
              <a:lnSpc>
                <a:spcPct val="90000"/>
              </a:lnSpc>
            </a:pPr>
            <a:r>
              <a:rPr lang="en-US" dirty="0"/>
              <a:t>Billion Graves</a:t>
            </a:r>
          </a:p>
          <a:p>
            <a:pPr>
              <a:lnSpc>
                <a:spcPct val="90000"/>
              </a:lnSpc>
            </a:pPr>
            <a:r>
              <a:rPr lang="en-US" dirty="0"/>
              <a:t>Church Records as Alternative Sources</a:t>
            </a:r>
          </a:p>
          <a:p>
            <a:pPr>
              <a:lnSpc>
                <a:spcPct val="90000"/>
              </a:lnSpc>
            </a:pPr>
            <a:r>
              <a:rPr lang="en-US" dirty="0"/>
              <a:t>Challenges in Finding Church Records</a:t>
            </a:r>
          </a:p>
        </p:txBody>
      </p:sp>
      <p:cxnSp>
        <p:nvCxnSpPr>
          <p:cNvPr id="30" name="Straight Connector 29">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4"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6"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8"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0"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2"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4"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6"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1047768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56191-8699-0F62-BC98-0AC0BE0A298C}"/>
              </a:ext>
            </a:extLst>
          </p:cNvPr>
          <p:cNvSpPr>
            <a:spLocks noGrp="1"/>
          </p:cNvSpPr>
          <p:nvPr>
            <p:ph type="title"/>
          </p:nvPr>
        </p:nvSpPr>
        <p:spPr>
          <a:xfrm>
            <a:off x="2849562" y="609600"/>
            <a:ext cx="6424440" cy="1320800"/>
          </a:xfrm>
        </p:spPr>
        <p:txBody>
          <a:bodyPr>
            <a:normAutofit/>
          </a:bodyPr>
          <a:lstStyle/>
          <a:p>
            <a:r>
              <a:rPr lang="en-US" dirty="0"/>
              <a:t>Introduction to Genealogy and Family History</a:t>
            </a:r>
          </a:p>
        </p:txBody>
      </p:sp>
      <p:sp>
        <p:nvSpPr>
          <p:cNvPr id="3" name="Content Placeholder 2">
            <a:extLst>
              <a:ext uri="{FF2B5EF4-FFF2-40B4-BE49-F238E27FC236}">
                <a16:creationId xmlns:a16="http://schemas.microsoft.com/office/drawing/2014/main" id="{8AA15E3F-611A-6986-A171-4FEACBA21639}"/>
              </a:ext>
            </a:extLst>
          </p:cNvPr>
          <p:cNvSpPr>
            <a:spLocks noGrp="1"/>
          </p:cNvSpPr>
          <p:nvPr>
            <p:ph idx="1"/>
          </p:nvPr>
        </p:nvSpPr>
        <p:spPr>
          <a:xfrm>
            <a:off x="2798355" y="2370597"/>
            <a:ext cx="6727575" cy="3819283"/>
          </a:xfrm>
        </p:spPr>
        <p:txBody>
          <a:bodyPr>
            <a:noAutofit/>
          </a:bodyPr>
          <a:lstStyle/>
          <a:p>
            <a:pPr>
              <a:lnSpc>
                <a:spcPct val="90000"/>
              </a:lnSpc>
              <a:buFont typeface="Wingdings 3" panose="05040102010807070707" pitchFamily="18" charset="2"/>
              <a:buChar char=""/>
            </a:pPr>
            <a:r>
              <a:rPr lang="en-US" dirty="0"/>
              <a:t>Genealogy is a Personal Journey</a:t>
            </a:r>
          </a:p>
          <a:p>
            <a:pPr lvl="1">
              <a:lnSpc>
                <a:spcPct val="90000"/>
              </a:lnSpc>
              <a:buFont typeface="Wingdings 3" panose="05040102010807070707" pitchFamily="18" charset="2"/>
              <a:buChar char=""/>
            </a:pPr>
            <a:r>
              <a:rPr lang="en-US" dirty="0"/>
              <a:t>Solving family mysteries</a:t>
            </a:r>
          </a:p>
          <a:p>
            <a:pPr lvl="1">
              <a:lnSpc>
                <a:spcPct val="90000"/>
              </a:lnSpc>
              <a:buFont typeface="Wingdings 3" panose="05040102010807070707" pitchFamily="18" charset="2"/>
              <a:buChar char=""/>
            </a:pPr>
            <a:r>
              <a:rPr lang="en-US" dirty="0"/>
              <a:t>Building a comprehensive family tree</a:t>
            </a:r>
          </a:p>
          <a:p>
            <a:pPr>
              <a:lnSpc>
                <a:spcPct val="90000"/>
              </a:lnSpc>
              <a:buFont typeface="Wingdings 3" panose="05040102010807070707" pitchFamily="18" charset="2"/>
              <a:buChar char=""/>
            </a:pPr>
            <a:r>
              <a:rPr lang="en-US" dirty="0"/>
              <a:t>Motivations for Research</a:t>
            </a:r>
          </a:p>
          <a:p>
            <a:pPr lvl="1">
              <a:lnSpc>
                <a:spcPct val="90000"/>
              </a:lnSpc>
              <a:buFont typeface="Wingdings 3" panose="05040102010807070707" pitchFamily="18" charset="2"/>
              <a:buChar char=""/>
            </a:pPr>
            <a:r>
              <a:rPr lang="en-US" dirty="0"/>
              <a:t>Joining lineage societies</a:t>
            </a:r>
          </a:p>
          <a:p>
            <a:pPr lvl="1">
              <a:lnSpc>
                <a:spcPct val="90000"/>
              </a:lnSpc>
              <a:buFont typeface="Wingdings 3" panose="05040102010807070707" pitchFamily="18" charset="2"/>
              <a:buChar char=""/>
            </a:pPr>
            <a:r>
              <a:rPr lang="en-US" dirty="0"/>
              <a:t>Discovering ancestral origins</a:t>
            </a:r>
          </a:p>
          <a:p>
            <a:pPr>
              <a:lnSpc>
                <a:spcPct val="90000"/>
              </a:lnSpc>
              <a:buFont typeface="Wingdings 3" panose="05040102010807070707" pitchFamily="18" charset="2"/>
              <a:buChar char=""/>
            </a:pPr>
            <a:r>
              <a:rPr lang="en-US" dirty="0"/>
              <a:t>Family Research is a Quest</a:t>
            </a:r>
          </a:p>
          <a:p>
            <a:pPr lvl="1">
              <a:lnSpc>
                <a:spcPct val="90000"/>
              </a:lnSpc>
              <a:buFont typeface="Wingdings 3" panose="05040102010807070707" pitchFamily="18" charset="2"/>
              <a:buChar char=""/>
            </a:pPr>
            <a:r>
              <a:rPr lang="en-US" dirty="0"/>
              <a:t>Resembles journeys of pioneer ancestors</a:t>
            </a:r>
          </a:p>
          <a:p>
            <a:pPr>
              <a:lnSpc>
                <a:spcPct val="90000"/>
              </a:lnSpc>
              <a:buFont typeface="Wingdings 3" panose="05040102010807070707" pitchFamily="18" charset="2"/>
              <a:buChar char=""/>
            </a:pPr>
            <a:r>
              <a:rPr lang="en-US" dirty="0"/>
              <a:t>Collecting Clues to put the Pieces of Your Family History Together</a:t>
            </a:r>
          </a:p>
        </p:txBody>
      </p:sp>
      <p:pic>
        <p:nvPicPr>
          <p:cNvPr id="14" name="Picture 13" descr="Worm's-eye view of a large tree">
            <a:extLst>
              <a:ext uri="{FF2B5EF4-FFF2-40B4-BE49-F238E27FC236}">
                <a16:creationId xmlns:a16="http://schemas.microsoft.com/office/drawing/2014/main" id="{24D9974D-2EBA-FEBC-58C0-D85B45526B21}"/>
              </a:ext>
            </a:extLst>
          </p:cNvPr>
          <p:cNvPicPr>
            <a:picLocks noChangeAspect="1"/>
          </p:cNvPicPr>
          <p:nvPr/>
        </p:nvPicPr>
        <p:blipFill>
          <a:blip r:embed="rId3"/>
          <a:srcRect l="27996" t="142" r="45468" b="-1"/>
          <a:stretch>
            <a:fillRect/>
          </a:stretch>
        </p:blipFill>
        <p:spPr>
          <a:xfrm>
            <a:off x="20" y="10"/>
            <a:ext cx="2734036" cy="6867719"/>
          </a:xfrm>
          <a:custGeom>
            <a:avLst/>
            <a:gdLst/>
            <a:ahLst/>
            <a:cxnLst/>
            <a:rect l="l" t="t" r="r" b="b"/>
            <a:pathLst>
              <a:path w="2734056" h="6858000">
                <a:moveTo>
                  <a:pt x="0" y="0"/>
                </a:moveTo>
                <a:lnTo>
                  <a:pt x="1674254" y="0"/>
                </a:lnTo>
                <a:lnTo>
                  <a:pt x="2734056" y="6850199"/>
                </a:lnTo>
                <a:lnTo>
                  <a:pt x="2734056" y="6858000"/>
                </a:lnTo>
                <a:lnTo>
                  <a:pt x="461457" y="6858000"/>
                </a:lnTo>
                <a:lnTo>
                  <a:pt x="0" y="4134118"/>
                </a:lnTo>
                <a:close/>
              </a:path>
            </a:pathLst>
          </a:custGeom>
        </p:spPr>
      </p:pic>
    </p:spTree>
    <p:extLst>
      <p:ext uri="{BB962C8B-B14F-4D97-AF65-F5344CB8AC3E}">
        <p14:creationId xmlns:p14="http://schemas.microsoft.com/office/powerpoint/2010/main" val="35584627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4" name="Straight Connector 13">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Isosceles Triangle 17">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Isosceles Triangle 21">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Isosceles Triangle 22">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pic>
        <p:nvPicPr>
          <p:cNvPr id="8" name="Picture 7" descr="A black and white document with text&#10;&#10;AI-generated content may be incorrect.">
            <a:extLst>
              <a:ext uri="{FF2B5EF4-FFF2-40B4-BE49-F238E27FC236}">
                <a16:creationId xmlns:a16="http://schemas.microsoft.com/office/drawing/2014/main" id="{E168BDDC-9815-4D83-5DDD-456E6B0B0CF4}"/>
              </a:ext>
            </a:extLst>
          </p:cNvPr>
          <p:cNvPicPr>
            <a:picLocks noChangeAspect="1"/>
          </p:cNvPicPr>
          <p:nvPr/>
        </p:nvPicPr>
        <p:blipFill>
          <a:blip r:embed="rId3">
            <a:extLst>
              <a:ext uri="{28A0092B-C50C-407E-A947-70E740481C1C}">
                <a14:useLocalDpi xmlns:a14="http://schemas.microsoft.com/office/drawing/2010/main" val="0"/>
              </a:ext>
            </a:extLst>
          </a:blip>
          <a:srcRect l="9091" t="6881" b="21348"/>
          <a:stretch>
            <a:fillRect/>
          </a:stretch>
        </p:blipFill>
        <p:spPr>
          <a:xfrm>
            <a:off x="1" y="10"/>
            <a:ext cx="12191999" cy="6857990"/>
          </a:xfrm>
          <a:prstGeom prst="rect">
            <a:avLst/>
          </a:prstGeom>
        </p:spPr>
      </p:pic>
      <p:sp>
        <p:nvSpPr>
          <p:cNvPr id="25" name="Isosceles Triangle 24">
            <a:extLst>
              <a:ext uri="{FF2B5EF4-FFF2-40B4-BE49-F238E27FC236}">
                <a16:creationId xmlns:a16="http://schemas.microsoft.com/office/drawing/2014/main" id="{DD6B6433-CCD9-42F6-83C5-76BCAA8FEE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Parallelogram 26">
            <a:extLst>
              <a:ext uri="{FF2B5EF4-FFF2-40B4-BE49-F238E27FC236}">
                <a16:creationId xmlns:a16="http://schemas.microsoft.com/office/drawing/2014/main" id="{442B55CB-F27D-4C06-89E5-4EC99A519C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4188" y="0"/>
            <a:ext cx="9372600" cy="6858000"/>
          </a:xfrm>
          <a:prstGeom prst="parallelogram">
            <a:avLst>
              <a:gd name="adj" fmla="val 14937"/>
            </a:avLst>
          </a:prstGeom>
          <a:solidFill>
            <a:schemeClr val="bg1">
              <a:alpha val="9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48527540-7F01-4C2E-9641-738882048E3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D6F60FB6-F855-43F0-A752-3719156C1E0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3" name="Rectangle 23">
            <a:extLst>
              <a:ext uri="{FF2B5EF4-FFF2-40B4-BE49-F238E27FC236}">
                <a16:creationId xmlns:a16="http://schemas.microsoft.com/office/drawing/2014/main" id="{70669A81-0E9B-4B42-AFEA-8F672C6CFB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B4F09D2D-557A-56C9-CC0F-751A7377266E}"/>
              </a:ext>
            </a:extLst>
          </p:cNvPr>
          <p:cNvSpPr>
            <a:spLocks noGrp="1"/>
          </p:cNvSpPr>
          <p:nvPr>
            <p:ph type="title"/>
          </p:nvPr>
        </p:nvSpPr>
        <p:spPr>
          <a:xfrm>
            <a:off x="2786047" y="609600"/>
            <a:ext cx="6487955" cy="1320800"/>
          </a:xfrm>
        </p:spPr>
        <p:txBody>
          <a:bodyPr vert="horz" lIns="91440" tIns="45720" rIns="91440" bIns="45720" rtlCol="0" anchor="t">
            <a:normAutofit/>
          </a:bodyPr>
          <a:lstStyle/>
          <a:p>
            <a:r>
              <a:rPr lang="en-US" dirty="0"/>
              <a:t>Census Records</a:t>
            </a:r>
          </a:p>
        </p:txBody>
      </p:sp>
      <p:sp>
        <p:nvSpPr>
          <p:cNvPr id="35" name="Rectangle 25">
            <a:extLst>
              <a:ext uri="{FF2B5EF4-FFF2-40B4-BE49-F238E27FC236}">
                <a16:creationId xmlns:a16="http://schemas.microsoft.com/office/drawing/2014/main" id="{8C93E0C6-CF08-4771-B5A9-6018CB3AE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7" name="Isosceles Triangle 36">
            <a:extLst>
              <a:ext uri="{FF2B5EF4-FFF2-40B4-BE49-F238E27FC236}">
                <a16:creationId xmlns:a16="http://schemas.microsoft.com/office/drawing/2014/main" id="{A011F1B8-62C5-4D08-A621-EAD05C7D6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 name="Content Placeholder 3">
            <a:extLst>
              <a:ext uri="{FF2B5EF4-FFF2-40B4-BE49-F238E27FC236}">
                <a16:creationId xmlns:a16="http://schemas.microsoft.com/office/drawing/2014/main" id="{A0C72F47-3F1F-2E0B-A65A-700DA7128C9F}"/>
              </a:ext>
            </a:extLst>
          </p:cNvPr>
          <p:cNvSpPr>
            <a:spLocks noGrp="1"/>
          </p:cNvSpPr>
          <p:nvPr>
            <p:ph sz="half" idx="2"/>
          </p:nvPr>
        </p:nvSpPr>
        <p:spPr>
          <a:xfrm>
            <a:off x="2786047" y="1596324"/>
            <a:ext cx="7181555" cy="4599310"/>
          </a:xfrm>
        </p:spPr>
        <p:txBody>
          <a:bodyPr vert="horz" lIns="91440" tIns="45720" rIns="91440" bIns="45720" rtlCol="0">
            <a:noAutofit/>
          </a:bodyPr>
          <a:lstStyle/>
          <a:p>
            <a:pPr>
              <a:lnSpc>
                <a:spcPct val="90000"/>
              </a:lnSpc>
              <a:buFont typeface="Wingdings 3" panose="05040102010807070707" pitchFamily="18" charset="2"/>
              <a:buChar char=""/>
            </a:pPr>
            <a:r>
              <a:rPr lang="en-US" dirty="0"/>
              <a:t>Federal Census Records Timeline</a:t>
            </a:r>
          </a:p>
          <a:p>
            <a:pPr lvl="1">
              <a:lnSpc>
                <a:spcPct val="90000"/>
              </a:lnSpc>
              <a:buFont typeface="Wingdings 3" panose="05040102010807070707" pitchFamily="18" charset="2"/>
              <a:buChar char=""/>
            </a:pPr>
            <a:r>
              <a:rPr lang="en-US" dirty="0"/>
              <a:t>Every decade since 1790</a:t>
            </a:r>
          </a:p>
          <a:p>
            <a:pPr>
              <a:lnSpc>
                <a:spcPct val="90000"/>
              </a:lnSpc>
              <a:buFont typeface="Wingdings 3" panose="05040102010807070707" pitchFamily="18" charset="2"/>
              <a:buChar char=""/>
            </a:pPr>
            <a:r>
              <a:rPr lang="en-US" dirty="0"/>
              <a:t>Early Census Record Format</a:t>
            </a:r>
          </a:p>
          <a:p>
            <a:pPr lvl="1">
              <a:lnSpc>
                <a:spcPct val="90000"/>
              </a:lnSpc>
              <a:buFont typeface="Wingdings 3" panose="05040102010807070707" pitchFamily="18" charset="2"/>
              <a:buChar char=""/>
            </a:pPr>
            <a:r>
              <a:rPr lang="en-US" dirty="0"/>
              <a:t>1790 to 1840 only head of household recorded by name</a:t>
            </a:r>
          </a:p>
          <a:p>
            <a:pPr lvl="1">
              <a:lnSpc>
                <a:spcPct val="90000"/>
              </a:lnSpc>
              <a:buFont typeface="Wingdings 3" panose="05040102010807070707" pitchFamily="18" charset="2"/>
              <a:buChar char=""/>
            </a:pPr>
            <a:r>
              <a:rPr lang="en-US" dirty="0"/>
              <a:t>1850 to 1950 all residents of home recorded</a:t>
            </a:r>
          </a:p>
          <a:p>
            <a:pPr lvl="1">
              <a:lnSpc>
                <a:spcPct val="90000"/>
              </a:lnSpc>
              <a:buFont typeface="Wingdings 3" panose="05040102010807070707" pitchFamily="18" charset="2"/>
              <a:buChar char=""/>
            </a:pPr>
            <a:r>
              <a:rPr lang="en-US" dirty="0"/>
              <a:t>1890 census was destroyed by fire</a:t>
            </a:r>
          </a:p>
          <a:p>
            <a:pPr lvl="1">
              <a:lnSpc>
                <a:spcPct val="90000"/>
              </a:lnSpc>
              <a:buFont typeface="Wingdings 3" panose="05040102010807070707" pitchFamily="18" charset="2"/>
              <a:buChar char=""/>
            </a:pPr>
            <a:r>
              <a:rPr lang="en-US" dirty="0"/>
              <a:t>Each census records slightly different information</a:t>
            </a:r>
          </a:p>
          <a:p>
            <a:pPr>
              <a:lnSpc>
                <a:spcPct val="90000"/>
              </a:lnSpc>
              <a:buFont typeface="Wingdings 3" panose="05040102010807070707" pitchFamily="18" charset="2"/>
              <a:buChar char=""/>
            </a:pPr>
            <a:r>
              <a:rPr lang="en-US" dirty="0"/>
              <a:t>Modern Census Record</a:t>
            </a:r>
          </a:p>
          <a:p>
            <a:pPr lvl="1">
              <a:lnSpc>
                <a:spcPct val="90000"/>
              </a:lnSpc>
              <a:buFont typeface="Wingdings 3" panose="05040102010807070707" pitchFamily="18" charset="2"/>
              <a:buChar char=""/>
            </a:pPr>
            <a:r>
              <a:rPr lang="en-US" dirty="0"/>
              <a:t>Post-1950 censuses are not publicly available</a:t>
            </a:r>
          </a:p>
          <a:p>
            <a:pPr>
              <a:lnSpc>
                <a:spcPct val="90000"/>
              </a:lnSpc>
              <a:buFont typeface="Wingdings 3" panose="05040102010807070707" pitchFamily="18" charset="2"/>
              <a:buChar char=""/>
            </a:pPr>
            <a:r>
              <a:rPr lang="en-US" dirty="0"/>
              <a:t>State Census Records</a:t>
            </a:r>
          </a:p>
          <a:p>
            <a:pPr lvl="1">
              <a:lnSpc>
                <a:spcPct val="90000"/>
              </a:lnSpc>
              <a:buFont typeface="Wingdings 3" panose="05040102010807070707" pitchFamily="18" charset="2"/>
              <a:buChar char=""/>
            </a:pPr>
            <a:r>
              <a:rPr lang="en-US" dirty="0"/>
              <a:t>Various states have censuses available between the Federal census at varying times</a:t>
            </a:r>
          </a:p>
          <a:p>
            <a:pPr>
              <a:lnSpc>
                <a:spcPct val="90000"/>
              </a:lnSpc>
              <a:buFont typeface="Wingdings 3" panose="05040102010807070707" pitchFamily="18" charset="2"/>
              <a:buChar char=""/>
            </a:pPr>
            <a:r>
              <a:rPr lang="en-US" dirty="0"/>
              <a:t>Importance and Accuracy of Census Records</a:t>
            </a:r>
          </a:p>
        </p:txBody>
      </p:sp>
      <p:sp>
        <p:nvSpPr>
          <p:cNvPr id="39" name="Rectangle 27">
            <a:extLst>
              <a:ext uri="{FF2B5EF4-FFF2-40B4-BE49-F238E27FC236}">
                <a16:creationId xmlns:a16="http://schemas.microsoft.com/office/drawing/2014/main" id="{C6A6AECB-428C-4CB4-B65A-359F08B6D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1" name="Rectangle 28">
            <a:extLst>
              <a:ext uri="{FF2B5EF4-FFF2-40B4-BE49-F238E27FC236}">
                <a16:creationId xmlns:a16="http://schemas.microsoft.com/office/drawing/2014/main" id="{28D1A6ED-2AB6-46A3-A315-485B8BF93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3" name="Rectangle 29">
            <a:extLst>
              <a:ext uri="{FF2B5EF4-FFF2-40B4-BE49-F238E27FC236}">
                <a16:creationId xmlns:a16="http://schemas.microsoft.com/office/drawing/2014/main" id="{B61CE46B-8525-46A8-AB7B-DCBCC1B65F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5" name="Isosceles Triangle 44">
            <a:extLst>
              <a:ext uri="{FF2B5EF4-FFF2-40B4-BE49-F238E27FC236}">
                <a16:creationId xmlns:a16="http://schemas.microsoft.com/office/drawing/2014/main" id="{4412B991-9935-45FB-A17E-8F30DD832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6444532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9E2E481-6BC9-5DEF-BD72-CA181D4E0317}"/>
            </a:ext>
          </a:extLst>
        </p:cNvPr>
        <p:cNvGrpSpPr/>
        <p:nvPr/>
      </p:nvGrpSpPr>
      <p:grpSpPr>
        <a:xfrm>
          <a:off x="0" y="0"/>
          <a:ext cx="0" cy="0"/>
          <a:chOff x="0" y="0"/>
          <a:chExt cx="0" cy="0"/>
        </a:xfrm>
      </p:grpSpPr>
      <p:pic>
        <p:nvPicPr>
          <p:cNvPr id="7" name="Picture 6" descr="A stack of newspaper">
            <a:extLst>
              <a:ext uri="{FF2B5EF4-FFF2-40B4-BE49-F238E27FC236}">
                <a16:creationId xmlns:a16="http://schemas.microsoft.com/office/drawing/2014/main" id="{3B7C87C5-03F0-41DF-EF15-1A5A9DD52120}"/>
              </a:ext>
            </a:extLst>
          </p:cNvPr>
          <p:cNvPicPr>
            <a:picLocks noChangeAspect="1"/>
          </p:cNvPicPr>
          <p:nvPr/>
        </p:nvPicPr>
        <p:blipFill>
          <a:blip r:embed="rId3"/>
          <a:srcRect l="9091" t="25318" b="3163"/>
          <a:stretch>
            <a:fillRect/>
          </a:stretch>
        </p:blipFill>
        <p:spPr>
          <a:xfrm>
            <a:off x="1" y="10"/>
            <a:ext cx="12191999" cy="6857990"/>
          </a:xfrm>
          <a:prstGeom prst="rect">
            <a:avLst/>
          </a:prstGeom>
        </p:spPr>
      </p:pic>
      <p:sp>
        <p:nvSpPr>
          <p:cNvPr id="32" name="Isosceles Triangle 31">
            <a:extLst>
              <a:ext uri="{FF2B5EF4-FFF2-40B4-BE49-F238E27FC236}">
                <a16:creationId xmlns:a16="http://schemas.microsoft.com/office/drawing/2014/main" id="{DD6B6433-CCD9-42F6-83C5-76BCAA8FEE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4" name="Parallelogram 33">
            <a:extLst>
              <a:ext uri="{FF2B5EF4-FFF2-40B4-BE49-F238E27FC236}">
                <a16:creationId xmlns:a16="http://schemas.microsoft.com/office/drawing/2014/main" id="{442B55CB-F27D-4C06-89E5-4EC99A519C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4188" y="0"/>
            <a:ext cx="9372600" cy="6858000"/>
          </a:xfrm>
          <a:prstGeom prst="parallelogram">
            <a:avLst>
              <a:gd name="adj" fmla="val 14937"/>
            </a:avLst>
          </a:prstGeom>
          <a:solidFill>
            <a:schemeClr val="bg1">
              <a:alpha val="9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6" name="Straight Connector 35">
            <a:extLst>
              <a:ext uri="{FF2B5EF4-FFF2-40B4-BE49-F238E27FC236}">
                <a16:creationId xmlns:a16="http://schemas.microsoft.com/office/drawing/2014/main" id="{48527540-7F01-4C2E-9641-738882048E3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D6F60FB6-F855-43F0-A752-3719156C1E0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0" name="Rectangle 23">
            <a:extLst>
              <a:ext uri="{FF2B5EF4-FFF2-40B4-BE49-F238E27FC236}">
                <a16:creationId xmlns:a16="http://schemas.microsoft.com/office/drawing/2014/main" id="{70669A81-0E9B-4B42-AFEA-8F672C6CFB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5836A31-32AB-5490-B21A-ADC7DCC75D57}"/>
              </a:ext>
            </a:extLst>
          </p:cNvPr>
          <p:cNvSpPr>
            <a:spLocks noGrp="1"/>
          </p:cNvSpPr>
          <p:nvPr>
            <p:ph type="title"/>
          </p:nvPr>
        </p:nvSpPr>
        <p:spPr>
          <a:xfrm>
            <a:off x="2786047" y="609600"/>
            <a:ext cx="6487955" cy="1320800"/>
          </a:xfrm>
        </p:spPr>
        <p:txBody>
          <a:bodyPr anchor="t">
            <a:normAutofit/>
          </a:bodyPr>
          <a:lstStyle/>
          <a:p>
            <a:r>
              <a:rPr lang="en-US" dirty="0"/>
              <a:t>Newspapers, Obituaries, and Life Events</a:t>
            </a:r>
          </a:p>
        </p:txBody>
      </p:sp>
      <p:sp>
        <p:nvSpPr>
          <p:cNvPr id="42" name="Rectangle 25">
            <a:extLst>
              <a:ext uri="{FF2B5EF4-FFF2-40B4-BE49-F238E27FC236}">
                <a16:creationId xmlns:a16="http://schemas.microsoft.com/office/drawing/2014/main" id="{8C93E0C6-CF08-4771-B5A9-6018CB3AE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4" name="Isosceles Triangle 43">
            <a:extLst>
              <a:ext uri="{FF2B5EF4-FFF2-40B4-BE49-F238E27FC236}">
                <a16:creationId xmlns:a16="http://schemas.microsoft.com/office/drawing/2014/main" id="{A011F1B8-62C5-4D08-A621-EAD05C7D6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0683B8C3-5E61-0869-116E-61715C323CAA}"/>
              </a:ext>
            </a:extLst>
          </p:cNvPr>
          <p:cNvSpPr>
            <a:spLocks noGrp="1"/>
          </p:cNvSpPr>
          <p:nvPr>
            <p:ph idx="1"/>
          </p:nvPr>
        </p:nvSpPr>
        <p:spPr>
          <a:xfrm>
            <a:off x="2786047" y="2158999"/>
            <a:ext cx="6814221" cy="4338053"/>
          </a:xfrm>
        </p:spPr>
        <p:txBody>
          <a:bodyPr>
            <a:noAutofit/>
          </a:bodyPr>
          <a:lstStyle/>
          <a:p>
            <a:pPr>
              <a:lnSpc>
                <a:spcPct val="90000"/>
              </a:lnSpc>
            </a:pPr>
            <a:r>
              <a:rPr lang="en-US" dirty="0"/>
              <a:t>Role of Local Newspapers</a:t>
            </a:r>
          </a:p>
          <a:p>
            <a:pPr lvl="1">
              <a:lnSpc>
                <a:spcPct val="90000"/>
              </a:lnSpc>
            </a:pPr>
            <a:r>
              <a:rPr lang="en-US" dirty="0"/>
              <a:t>Recorded stories and events about people</a:t>
            </a:r>
          </a:p>
          <a:p>
            <a:pPr lvl="1">
              <a:lnSpc>
                <a:spcPct val="90000"/>
              </a:lnSpc>
            </a:pPr>
            <a:r>
              <a:rPr lang="en-US" dirty="0"/>
              <a:t>Major events included marriages and births</a:t>
            </a:r>
          </a:p>
          <a:p>
            <a:pPr>
              <a:lnSpc>
                <a:spcPct val="90000"/>
              </a:lnSpc>
            </a:pPr>
            <a:r>
              <a:rPr lang="en-US" dirty="0"/>
              <a:t>Obituaries and Death Notices</a:t>
            </a:r>
          </a:p>
          <a:p>
            <a:pPr lvl="1">
              <a:lnSpc>
                <a:spcPct val="90000"/>
              </a:lnSpc>
            </a:pPr>
            <a:r>
              <a:rPr lang="en-US" dirty="0"/>
              <a:t>Published a few days after death</a:t>
            </a:r>
          </a:p>
          <a:p>
            <a:pPr lvl="1">
              <a:lnSpc>
                <a:spcPct val="90000"/>
              </a:lnSpc>
            </a:pPr>
            <a:r>
              <a:rPr lang="en-US" dirty="0"/>
              <a:t>Included details like death date, age, birth info, and relatives</a:t>
            </a:r>
          </a:p>
          <a:p>
            <a:pPr lvl="1">
              <a:lnSpc>
                <a:spcPct val="90000"/>
              </a:lnSpc>
            </a:pPr>
            <a:r>
              <a:rPr lang="en-US" dirty="0"/>
              <a:t>Detailed obituaries uncommon before 1880s</a:t>
            </a:r>
          </a:p>
          <a:p>
            <a:pPr>
              <a:lnSpc>
                <a:spcPct val="90000"/>
              </a:lnSpc>
            </a:pPr>
            <a:r>
              <a:rPr lang="en-US" dirty="0"/>
              <a:t>Coverage Limitations</a:t>
            </a:r>
          </a:p>
          <a:p>
            <a:pPr lvl="1">
              <a:lnSpc>
                <a:spcPct val="90000"/>
              </a:lnSpc>
            </a:pPr>
            <a:r>
              <a:rPr lang="en-US" dirty="0"/>
              <a:t>Some towns lacked local newspapers</a:t>
            </a:r>
          </a:p>
          <a:p>
            <a:pPr lvl="1">
              <a:lnSpc>
                <a:spcPct val="90000"/>
              </a:lnSpc>
            </a:pPr>
            <a:r>
              <a:rPr lang="en-US" dirty="0"/>
              <a:t>People might be mentioned in nearby city newspapers</a:t>
            </a:r>
          </a:p>
        </p:txBody>
      </p:sp>
      <p:sp>
        <p:nvSpPr>
          <p:cNvPr id="46" name="Rectangle 27">
            <a:extLst>
              <a:ext uri="{FF2B5EF4-FFF2-40B4-BE49-F238E27FC236}">
                <a16:creationId xmlns:a16="http://schemas.microsoft.com/office/drawing/2014/main" id="{C6A6AECB-428C-4CB4-B65A-359F08B6D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8" name="Rectangle 28">
            <a:extLst>
              <a:ext uri="{FF2B5EF4-FFF2-40B4-BE49-F238E27FC236}">
                <a16:creationId xmlns:a16="http://schemas.microsoft.com/office/drawing/2014/main" id="{28D1A6ED-2AB6-46A3-A315-485B8BF93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0" name="Rectangle 29">
            <a:extLst>
              <a:ext uri="{FF2B5EF4-FFF2-40B4-BE49-F238E27FC236}">
                <a16:creationId xmlns:a16="http://schemas.microsoft.com/office/drawing/2014/main" id="{B61CE46B-8525-46A8-AB7B-DCBCC1B65F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2" name="Isosceles Triangle 51">
            <a:extLst>
              <a:ext uri="{FF2B5EF4-FFF2-40B4-BE49-F238E27FC236}">
                <a16:creationId xmlns:a16="http://schemas.microsoft.com/office/drawing/2014/main" id="{4412B991-9935-45FB-A17E-8F30DD832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4559539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7" name="Group 56">
            <a:extLst>
              <a:ext uri="{FF2B5EF4-FFF2-40B4-BE49-F238E27FC236}">
                <a16:creationId xmlns:a16="http://schemas.microsoft.com/office/drawing/2014/main" id="{02FF0CD5-01EA-414C-9FBA-91289523E9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58" name="Straight Connector 57">
              <a:extLst>
                <a:ext uri="{FF2B5EF4-FFF2-40B4-BE49-F238E27FC236}">
                  <a16:creationId xmlns:a16="http://schemas.microsoft.com/office/drawing/2014/main" id="{A89E0603-B9E3-42E1-B1E1-D3A0F06880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8C08529B-533A-4987-835C-B6FE3960CFB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0" name="Rectangle 23">
              <a:extLst>
                <a:ext uri="{FF2B5EF4-FFF2-40B4-BE49-F238E27FC236}">
                  <a16:creationId xmlns:a16="http://schemas.microsoft.com/office/drawing/2014/main" id="{ADF3602E-6539-4E90-9B34-A1564E8898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1" name="Rectangle 25">
              <a:extLst>
                <a:ext uri="{FF2B5EF4-FFF2-40B4-BE49-F238E27FC236}">
                  <a16:creationId xmlns:a16="http://schemas.microsoft.com/office/drawing/2014/main" id="{45B7B2BF-6C30-4E7C-9B92-89931CAC5E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2" name="Isosceles Triangle 61">
              <a:extLst>
                <a:ext uri="{FF2B5EF4-FFF2-40B4-BE49-F238E27FC236}">
                  <a16:creationId xmlns:a16="http://schemas.microsoft.com/office/drawing/2014/main" id="{D902BF1F-1CD4-4757-8E37-E537850CD8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3" name="Rectangle 27">
              <a:extLst>
                <a:ext uri="{FF2B5EF4-FFF2-40B4-BE49-F238E27FC236}">
                  <a16:creationId xmlns:a16="http://schemas.microsoft.com/office/drawing/2014/main" id="{EC181138-86B5-48DD-A9CF-E1B4244323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4" name="Rectangle 28">
              <a:extLst>
                <a:ext uri="{FF2B5EF4-FFF2-40B4-BE49-F238E27FC236}">
                  <a16:creationId xmlns:a16="http://schemas.microsoft.com/office/drawing/2014/main" id="{2AFEC3B7-B6F9-4F8D-BB1D-1CB5D59A87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5" name="Rectangle 29">
              <a:extLst>
                <a:ext uri="{FF2B5EF4-FFF2-40B4-BE49-F238E27FC236}">
                  <a16:creationId xmlns:a16="http://schemas.microsoft.com/office/drawing/2014/main" id="{C7CFEC2C-F42F-4B3F-82EB-A23DD21C7F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6" name="Isosceles Triangle 65">
              <a:extLst>
                <a:ext uri="{FF2B5EF4-FFF2-40B4-BE49-F238E27FC236}">
                  <a16:creationId xmlns:a16="http://schemas.microsoft.com/office/drawing/2014/main" id="{E29569A7-8B01-47AE-86AA-D0BE37E984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7" name="Isosceles Triangle 66">
              <a:extLst>
                <a:ext uri="{FF2B5EF4-FFF2-40B4-BE49-F238E27FC236}">
                  <a16:creationId xmlns:a16="http://schemas.microsoft.com/office/drawing/2014/main" id="{2E15773A-78BA-459D-840F-CA90AB9668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BC1AD175-2124-9042-8B93-D19AB4C48F2E}"/>
              </a:ext>
            </a:extLst>
          </p:cNvPr>
          <p:cNvSpPr>
            <a:spLocks noGrp="1"/>
          </p:cNvSpPr>
          <p:nvPr>
            <p:ph type="title"/>
          </p:nvPr>
        </p:nvSpPr>
        <p:spPr>
          <a:xfrm>
            <a:off x="4140021" y="261131"/>
            <a:ext cx="5114776" cy="1320800"/>
          </a:xfrm>
        </p:spPr>
        <p:txBody>
          <a:bodyPr vert="horz" lIns="91440" tIns="45720" rIns="91440" bIns="45720" rtlCol="0" anchor="t">
            <a:normAutofit fontScale="90000"/>
          </a:bodyPr>
          <a:lstStyle/>
          <a:p>
            <a:r>
              <a:rPr lang="en-US" dirty="0"/>
              <a:t>City Directories, Probate and Land Records</a:t>
            </a:r>
          </a:p>
        </p:txBody>
      </p:sp>
      <p:pic>
        <p:nvPicPr>
          <p:cNvPr id="27" name="Picture 26" descr="An open book with text on it&#10;&#10;AI-generated content may be incorrect.">
            <a:extLst>
              <a:ext uri="{FF2B5EF4-FFF2-40B4-BE49-F238E27FC236}">
                <a16:creationId xmlns:a16="http://schemas.microsoft.com/office/drawing/2014/main" id="{18045902-471C-7224-7031-0EC1C0C3AEEB}"/>
              </a:ext>
            </a:extLst>
          </p:cNvPr>
          <p:cNvPicPr>
            <a:picLocks noChangeAspect="1"/>
          </p:cNvPicPr>
          <p:nvPr/>
        </p:nvPicPr>
        <p:blipFill>
          <a:blip r:embed="rId3">
            <a:alphaModFix/>
            <a:extLst>
              <a:ext uri="{28A0092B-C50C-407E-A947-70E740481C1C}">
                <a14:useLocalDpi xmlns:a14="http://schemas.microsoft.com/office/drawing/2010/main" val="0"/>
              </a:ext>
            </a:extLst>
          </a:blip>
          <a:srcRect t="22365" r="-5" b="22302"/>
          <a:stretch>
            <a:fillRect/>
          </a:stretch>
        </p:blipFill>
        <p:spPr>
          <a:xfrm>
            <a:off x="593649" y="10"/>
            <a:ext cx="3433363" cy="1714490"/>
          </a:xfrm>
          <a:custGeom>
            <a:avLst/>
            <a:gdLst/>
            <a:ahLst/>
            <a:cxnLst/>
            <a:rect l="l" t="t" r="r" b="b"/>
            <a:pathLst>
              <a:path w="3433363" h="1714500">
                <a:moveTo>
                  <a:pt x="254958" y="0"/>
                </a:moveTo>
                <a:lnTo>
                  <a:pt x="3433363" y="0"/>
                </a:lnTo>
                <a:lnTo>
                  <a:pt x="3386734" y="312174"/>
                </a:lnTo>
                <a:lnTo>
                  <a:pt x="3386620" y="312174"/>
                </a:lnTo>
                <a:lnTo>
                  <a:pt x="3177155" y="1714500"/>
                </a:lnTo>
                <a:lnTo>
                  <a:pt x="0" y="1714500"/>
                </a:lnTo>
                <a:close/>
              </a:path>
            </a:pathLst>
          </a:custGeom>
        </p:spPr>
      </p:pic>
      <p:pic>
        <p:nvPicPr>
          <p:cNvPr id="33" name="Picture 32" descr="A close-up of a book&#10;&#10;AI-generated content may be incorrect.">
            <a:extLst>
              <a:ext uri="{FF2B5EF4-FFF2-40B4-BE49-F238E27FC236}">
                <a16:creationId xmlns:a16="http://schemas.microsoft.com/office/drawing/2014/main" id="{202EA467-973F-B9F2-2F34-94E43FCAA2C2}"/>
              </a:ext>
            </a:extLst>
          </p:cNvPr>
          <p:cNvPicPr>
            <a:picLocks noChangeAspect="1"/>
          </p:cNvPicPr>
          <p:nvPr/>
        </p:nvPicPr>
        <p:blipFill>
          <a:blip r:embed="rId4">
            <a:alphaModFix/>
            <a:extLst>
              <a:ext uri="{28A0092B-C50C-407E-A947-70E740481C1C}">
                <a14:useLocalDpi xmlns:a14="http://schemas.microsoft.com/office/drawing/2010/main" val="0"/>
              </a:ext>
            </a:extLst>
          </a:blip>
          <a:srcRect t="17944" r="-3" b="19218"/>
          <a:stretch>
            <a:fillRect/>
          </a:stretch>
        </p:blipFill>
        <p:spPr>
          <a:xfrm>
            <a:off x="338691" y="1714500"/>
            <a:ext cx="3432113" cy="1714500"/>
          </a:xfrm>
          <a:custGeom>
            <a:avLst/>
            <a:gdLst/>
            <a:ahLst/>
            <a:cxnLst/>
            <a:rect l="l" t="t" r="r" b="b"/>
            <a:pathLst>
              <a:path w="3432113" h="1714500">
                <a:moveTo>
                  <a:pt x="254958" y="0"/>
                </a:moveTo>
                <a:lnTo>
                  <a:pt x="3432113" y="0"/>
                </a:lnTo>
                <a:lnTo>
                  <a:pt x="3176018" y="1714500"/>
                </a:lnTo>
                <a:lnTo>
                  <a:pt x="0" y="1714500"/>
                </a:lnTo>
                <a:close/>
              </a:path>
            </a:pathLst>
          </a:custGeom>
        </p:spPr>
      </p:pic>
      <p:pic>
        <p:nvPicPr>
          <p:cNvPr id="29" name="Picture 28" descr="An open book with writing on it&#10;&#10;AI-generated content may be incorrect.">
            <a:extLst>
              <a:ext uri="{FF2B5EF4-FFF2-40B4-BE49-F238E27FC236}">
                <a16:creationId xmlns:a16="http://schemas.microsoft.com/office/drawing/2014/main" id="{B1A45C28-C238-4DE3-E659-761A059F187E}"/>
              </a:ext>
            </a:extLst>
          </p:cNvPr>
          <p:cNvPicPr>
            <a:picLocks noChangeAspect="1"/>
          </p:cNvPicPr>
          <p:nvPr/>
        </p:nvPicPr>
        <p:blipFill>
          <a:blip r:embed="rId5">
            <a:alphaModFix/>
            <a:extLst>
              <a:ext uri="{28A0092B-C50C-407E-A947-70E740481C1C}">
                <a14:useLocalDpi xmlns:a14="http://schemas.microsoft.com/office/drawing/2010/main" val="0"/>
              </a:ext>
            </a:extLst>
          </a:blip>
          <a:srcRect t="17266" r="-5" b="18252"/>
          <a:stretch>
            <a:fillRect/>
          </a:stretch>
        </p:blipFill>
        <p:spPr>
          <a:xfrm>
            <a:off x="83733" y="3429000"/>
            <a:ext cx="3430976" cy="1714500"/>
          </a:xfrm>
          <a:custGeom>
            <a:avLst/>
            <a:gdLst/>
            <a:ahLst/>
            <a:cxnLst/>
            <a:rect l="l" t="t" r="r" b="b"/>
            <a:pathLst>
              <a:path w="3430976" h="1714500">
                <a:moveTo>
                  <a:pt x="254958" y="0"/>
                </a:moveTo>
                <a:lnTo>
                  <a:pt x="3430976" y="0"/>
                </a:lnTo>
                <a:lnTo>
                  <a:pt x="3174882" y="1714500"/>
                </a:lnTo>
                <a:lnTo>
                  <a:pt x="0" y="1714500"/>
                </a:lnTo>
                <a:close/>
              </a:path>
            </a:pathLst>
          </a:custGeom>
        </p:spPr>
      </p:pic>
      <p:pic>
        <p:nvPicPr>
          <p:cNvPr id="25" name="Picture 24" descr="A close-up of a map&#10;&#10;AI-generated content may be incorrect.">
            <a:extLst>
              <a:ext uri="{FF2B5EF4-FFF2-40B4-BE49-F238E27FC236}">
                <a16:creationId xmlns:a16="http://schemas.microsoft.com/office/drawing/2014/main" id="{3247FF61-4AB4-EB3B-D411-BE9C2D723A87}"/>
              </a:ext>
            </a:extLst>
          </p:cNvPr>
          <p:cNvPicPr>
            <a:picLocks noChangeAspect="1"/>
          </p:cNvPicPr>
          <p:nvPr/>
        </p:nvPicPr>
        <p:blipFill>
          <a:blip r:embed="rId6">
            <a:alphaModFix/>
            <a:extLst>
              <a:ext uri="{28A0092B-C50C-407E-A947-70E740481C1C}">
                <a14:useLocalDpi xmlns:a14="http://schemas.microsoft.com/office/drawing/2010/main" val="0"/>
              </a:ext>
            </a:extLst>
          </a:blip>
          <a:srcRect t="18170" r="1" b="17146"/>
          <a:stretch>
            <a:fillRect/>
          </a:stretch>
        </p:blipFill>
        <p:spPr>
          <a:xfrm>
            <a:off x="-10633" y="5127992"/>
            <a:ext cx="3271564" cy="1730008"/>
          </a:xfrm>
          <a:custGeom>
            <a:avLst/>
            <a:gdLst/>
            <a:ahLst/>
            <a:cxnLst/>
            <a:rect l="l" t="t" r="r" b="b"/>
            <a:pathLst>
              <a:path w="3271564" h="1730008">
                <a:moveTo>
                  <a:pt x="96673" y="0"/>
                </a:moveTo>
                <a:lnTo>
                  <a:pt x="3271564" y="0"/>
                </a:lnTo>
                <a:lnTo>
                  <a:pt x="3013153" y="1730008"/>
                </a:lnTo>
                <a:lnTo>
                  <a:pt x="0" y="1730008"/>
                </a:lnTo>
                <a:lnTo>
                  <a:pt x="0" y="650088"/>
                </a:lnTo>
                <a:close/>
              </a:path>
            </a:pathLst>
          </a:custGeom>
        </p:spPr>
      </p:pic>
      <p:sp>
        <p:nvSpPr>
          <p:cNvPr id="69" name="Isosceles Triangle 30">
            <a:extLst>
              <a:ext uri="{FF2B5EF4-FFF2-40B4-BE49-F238E27FC236}">
                <a16:creationId xmlns:a16="http://schemas.microsoft.com/office/drawing/2014/main" id="{E09C6EA1-A72F-431C-A81E-14B793A288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0634"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71" name="Straight Connector 70">
            <a:extLst>
              <a:ext uri="{FF2B5EF4-FFF2-40B4-BE49-F238E27FC236}">
                <a16:creationId xmlns:a16="http://schemas.microsoft.com/office/drawing/2014/main" id="{F335CC31-F319-461D-9045-F34BF78A2F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8712" y="1714500"/>
            <a:ext cx="320608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B7BCA152-E42A-42E3-8DE8-3C8B59DCB8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7088" y="3421959"/>
            <a:ext cx="320608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041DA940-D863-420D-A3F8-9F997C09FA4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950" y="5127992"/>
            <a:ext cx="320608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7" name="Isosceles Triangle 30">
            <a:extLst>
              <a:ext uri="{FF2B5EF4-FFF2-40B4-BE49-F238E27FC236}">
                <a16:creationId xmlns:a16="http://schemas.microsoft.com/office/drawing/2014/main" id="{56E4DBE8-15E2-4BA3-B171-C959C9CDF6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994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 name="Content Placeholder 3">
            <a:extLst>
              <a:ext uri="{FF2B5EF4-FFF2-40B4-BE49-F238E27FC236}">
                <a16:creationId xmlns:a16="http://schemas.microsoft.com/office/drawing/2014/main" id="{4D96A7B8-C88D-1BDD-497B-55449B123279}"/>
              </a:ext>
            </a:extLst>
          </p:cNvPr>
          <p:cNvSpPr>
            <a:spLocks noGrp="1"/>
          </p:cNvSpPr>
          <p:nvPr>
            <p:ph sz="half" idx="2"/>
          </p:nvPr>
        </p:nvSpPr>
        <p:spPr>
          <a:xfrm>
            <a:off x="3778134" y="1514727"/>
            <a:ext cx="6609039" cy="4528969"/>
          </a:xfrm>
        </p:spPr>
        <p:txBody>
          <a:bodyPr vert="horz" lIns="91440" tIns="45720" rIns="91440" bIns="45720" rtlCol="0">
            <a:noAutofit/>
          </a:bodyPr>
          <a:lstStyle/>
          <a:p>
            <a:pPr>
              <a:lnSpc>
                <a:spcPct val="90000"/>
              </a:lnSpc>
              <a:buFont typeface="Wingdings 3" panose="05040102010807070707" pitchFamily="18" charset="2"/>
              <a:buChar char=""/>
            </a:pPr>
            <a:r>
              <a:rPr lang="en-US" dirty="0"/>
              <a:t>City Directories Track Residents</a:t>
            </a:r>
          </a:p>
          <a:p>
            <a:pPr>
              <a:lnSpc>
                <a:spcPct val="90000"/>
              </a:lnSpc>
              <a:buFont typeface="Wingdings 3" panose="05040102010807070707" pitchFamily="18" charset="2"/>
              <a:buChar char=""/>
            </a:pPr>
            <a:r>
              <a:rPr lang="en-US" dirty="0"/>
              <a:t>Probate Records for Asset Management</a:t>
            </a:r>
          </a:p>
          <a:p>
            <a:pPr lvl="1">
              <a:lnSpc>
                <a:spcPct val="90000"/>
              </a:lnSpc>
              <a:buFont typeface="Wingdings 3" panose="05040102010807070707" pitchFamily="18" charset="2"/>
              <a:buChar char=""/>
            </a:pPr>
            <a:r>
              <a:rPr lang="en-US" dirty="0"/>
              <a:t>Include wills, estate inventories, and guardianship papers</a:t>
            </a:r>
          </a:p>
          <a:p>
            <a:pPr lvl="1">
              <a:lnSpc>
                <a:spcPct val="90000"/>
              </a:lnSpc>
              <a:buFont typeface="Wingdings 3" panose="05040102010807070707" pitchFamily="18" charset="2"/>
              <a:buChar char=""/>
            </a:pPr>
            <a:r>
              <a:rPr lang="en-US" dirty="0"/>
              <a:t>List relatives and financial details</a:t>
            </a:r>
          </a:p>
          <a:p>
            <a:pPr>
              <a:lnSpc>
                <a:spcPct val="90000"/>
              </a:lnSpc>
              <a:buFont typeface="Wingdings 3" panose="05040102010807070707" pitchFamily="18" charset="2"/>
              <a:buChar char=""/>
            </a:pPr>
            <a:r>
              <a:rPr lang="en-US" dirty="0"/>
              <a:t>Importance of Probate Records</a:t>
            </a:r>
          </a:p>
          <a:p>
            <a:pPr lvl="1">
              <a:lnSpc>
                <a:spcPct val="90000"/>
              </a:lnSpc>
              <a:buFont typeface="Wingdings 3" panose="05040102010807070707" pitchFamily="18" charset="2"/>
              <a:buChar char=""/>
            </a:pPr>
            <a:r>
              <a:rPr lang="en-US" dirty="0"/>
              <a:t>The are some of the earliest records in new areas</a:t>
            </a:r>
          </a:p>
          <a:p>
            <a:pPr lvl="1">
              <a:lnSpc>
                <a:spcPct val="90000"/>
              </a:lnSpc>
              <a:buFont typeface="Wingdings 3" panose="05040102010807070707" pitchFamily="18" charset="2"/>
              <a:buChar char=""/>
            </a:pPr>
            <a:r>
              <a:rPr lang="en-US" dirty="0"/>
              <a:t>Useful when other sources are missing</a:t>
            </a:r>
          </a:p>
          <a:p>
            <a:pPr>
              <a:lnSpc>
                <a:spcPct val="90000"/>
              </a:lnSpc>
              <a:buFont typeface="Wingdings 3" panose="05040102010807070707" pitchFamily="18" charset="2"/>
              <a:buChar char=""/>
            </a:pPr>
            <a:r>
              <a:rPr lang="en-US" dirty="0"/>
              <a:t>Land Records Document Property Ownership</a:t>
            </a:r>
          </a:p>
          <a:p>
            <a:pPr lvl="1">
              <a:lnSpc>
                <a:spcPct val="90000"/>
              </a:lnSpc>
              <a:buFont typeface="Wingdings 3" panose="05040102010807070707" pitchFamily="18" charset="2"/>
              <a:buChar char=""/>
            </a:pPr>
            <a:r>
              <a:rPr lang="en-US" dirty="0"/>
              <a:t>Comprise deeds, land grants, and plat maps</a:t>
            </a:r>
          </a:p>
          <a:p>
            <a:pPr lvl="1">
              <a:lnSpc>
                <a:spcPct val="90000"/>
              </a:lnSpc>
              <a:buFont typeface="Wingdings 3" panose="05040102010807070707" pitchFamily="18" charset="2"/>
              <a:buChar char=""/>
            </a:pPr>
            <a:r>
              <a:rPr lang="en-US" dirty="0"/>
              <a:t>Show land descriptions, parties involved, and transaction details</a:t>
            </a:r>
          </a:p>
          <a:p>
            <a:pPr>
              <a:lnSpc>
                <a:spcPct val="90000"/>
              </a:lnSpc>
              <a:buFont typeface="Wingdings 3" panose="05040102010807070707" pitchFamily="18" charset="2"/>
              <a:buChar char=""/>
            </a:pPr>
            <a:r>
              <a:rPr lang="en-US" dirty="0"/>
              <a:t>Deeds Reveal Family and Social Connections</a:t>
            </a:r>
          </a:p>
          <a:p>
            <a:pPr>
              <a:lnSpc>
                <a:spcPct val="90000"/>
              </a:lnSpc>
              <a:buFont typeface="Wingdings 3" panose="05040102010807070707" pitchFamily="18" charset="2"/>
              <a:buChar char=""/>
            </a:pPr>
            <a:r>
              <a:rPr lang="en-US" dirty="0"/>
              <a:t>Land Maps Establish Location and Neighbors</a:t>
            </a:r>
          </a:p>
        </p:txBody>
      </p:sp>
    </p:spTree>
    <p:extLst>
      <p:ext uri="{BB962C8B-B14F-4D97-AF65-F5344CB8AC3E}">
        <p14:creationId xmlns:p14="http://schemas.microsoft.com/office/powerpoint/2010/main" val="31708324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02FF0CD5-01EA-414C-9FBA-91289523E9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9" name="Straight Connector 38">
              <a:extLst>
                <a:ext uri="{FF2B5EF4-FFF2-40B4-BE49-F238E27FC236}">
                  <a16:creationId xmlns:a16="http://schemas.microsoft.com/office/drawing/2014/main" id="{A89E0603-B9E3-42E1-B1E1-D3A0F06880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8C08529B-533A-4987-835C-B6FE3960CFB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1" name="Rectangle 23">
              <a:extLst>
                <a:ext uri="{FF2B5EF4-FFF2-40B4-BE49-F238E27FC236}">
                  <a16:creationId xmlns:a16="http://schemas.microsoft.com/office/drawing/2014/main" id="{ADF3602E-6539-4E90-9B34-A1564E8898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2" name="Rectangle 25">
              <a:extLst>
                <a:ext uri="{FF2B5EF4-FFF2-40B4-BE49-F238E27FC236}">
                  <a16:creationId xmlns:a16="http://schemas.microsoft.com/office/drawing/2014/main" id="{45B7B2BF-6C30-4E7C-9B92-89931CAC5E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3" name="Isosceles Triangle 42">
              <a:extLst>
                <a:ext uri="{FF2B5EF4-FFF2-40B4-BE49-F238E27FC236}">
                  <a16:creationId xmlns:a16="http://schemas.microsoft.com/office/drawing/2014/main" id="{D902BF1F-1CD4-4757-8E37-E537850CD8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4" name="Rectangle 27">
              <a:extLst>
                <a:ext uri="{FF2B5EF4-FFF2-40B4-BE49-F238E27FC236}">
                  <a16:creationId xmlns:a16="http://schemas.microsoft.com/office/drawing/2014/main" id="{EC181138-86B5-48DD-A9CF-E1B4244323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5" name="Rectangle 28">
              <a:extLst>
                <a:ext uri="{FF2B5EF4-FFF2-40B4-BE49-F238E27FC236}">
                  <a16:creationId xmlns:a16="http://schemas.microsoft.com/office/drawing/2014/main" id="{2AFEC3B7-B6F9-4F8D-BB1D-1CB5D59A87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6" name="Rectangle 29">
              <a:extLst>
                <a:ext uri="{FF2B5EF4-FFF2-40B4-BE49-F238E27FC236}">
                  <a16:creationId xmlns:a16="http://schemas.microsoft.com/office/drawing/2014/main" id="{C7CFEC2C-F42F-4B3F-82EB-A23DD21C7F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7" name="Isosceles Triangle 46">
              <a:extLst>
                <a:ext uri="{FF2B5EF4-FFF2-40B4-BE49-F238E27FC236}">
                  <a16:creationId xmlns:a16="http://schemas.microsoft.com/office/drawing/2014/main" id="{E29569A7-8B01-47AE-86AA-D0BE37E984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8" name="Isosceles Triangle 47">
              <a:extLst>
                <a:ext uri="{FF2B5EF4-FFF2-40B4-BE49-F238E27FC236}">
                  <a16:creationId xmlns:a16="http://schemas.microsoft.com/office/drawing/2014/main" id="{2E15773A-78BA-459D-840F-CA90AB9668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99202C59-3C87-C8BD-EE93-33646014B427}"/>
              </a:ext>
            </a:extLst>
          </p:cNvPr>
          <p:cNvSpPr>
            <a:spLocks noGrp="1"/>
          </p:cNvSpPr>
          <p:nvPr>
            <p:ph type="title"/>
          </p:nvPr>
        </p:nvSpPr>
        <p:spPr>
          <a:xfrm>
            <a:off x="2849562" y="230763"/>
            <a:ext cx="6424439" cy="1320800"/>
          </a:xfrm>
        </p:spPr>
        <p:txBody>
          <a:bodyPr vert="horz" lIns="91440" tIns="45720" rIns="91440" bIns="45720" rtlCol="0" anchor="t">
            <a:normAutofit/>
          </a:bodyPr>
          <a:lstStyle/>
          <a:p>
            <a:r>
              <a:rPr lang="en-US" dirty="0"/>
              <a:t>Military, Immigration, and School Records</a:t>
            </a:r>
          </a:p>
        </p:txBody>
      </p:sp>
      <p:pic>
        <p:nvPicPr>
          <p:cNvPr id="31" name="Picture 30" descr="A collage of a group of people&#10;&#10;AI-generated content may be incorrect.">
            <a:extLst>
              <a:ext uri="{FF2B5EF4-FFF2-40B4-BE49-F238E27FC236}">
                <a16:creationId xmlns:a16="http://schemas.microsoft.com/office/drawing/2014/main" id="{094A69DF-D0FB-545F-592C-91D5C16B6F10}"/>
              </a:ext>
            </a:extLst>
          </p:cNvPr>
          <p:cNvPicPr>
            <a:picLocks noChangeAspect="1"/>
          </p:cNvPicPr>
          <p:nvPr/>
        </p:nvPicPr>
        <p:blipFill>
          <a:blip r:embed="rId3">
            <a:extLst>
              <a:ext uri="{28A0092B-C50C-407E-A947-70E740481C1C}">
                <a14:useLocalDpi xmlns:a14="http://schemas.microsoft.com/office/drawing/2010/main" val="0"/>
              </a:ext>
            </a:extLst>
          </a:blip>
          <a:srcRect t="36333" r="7" b="7"/>
          <a:stretch>
            <a:fillRect/>
          </a:stretch>
        </p:blipFill>
        <p:spPr>
          <a:xfrm>
            <a:off x="2" y="10"/>
            <a:ext cx="1945697" cy="1714488"/>
          </a:xfrm>
          <a:custGeom>
            <a:avLst/>
            <a:gdLst/>
            <a:ahLst/>
            <a:cxnLst/>
            <a:rect l="l" t="t" r="r" b="b"/>
            <a:pathLst>
              <a:path w="1945697" h="1714498">
                <a:moveTo>
                  <a:pt x="0" y="0"/>
                </a:moveTo>
                <a:lnTo>
                  <a:pt x="1678973" y="0"/>
                </a:lnTo>
                <a:lnTo>
                  <a:pt x="1945697" y="1714498"/>
                </a:lnTo>
                <a:lnTo>
                  <a:pt x="0" y="1714498"/>
                </a:lnTo>
                <a:close/>
              </a:path>
            </a:pathLst>
          </a:custGeom>
        </p:spPr>
      </p:pic>
      <p:pic>
        <p:nvPicPr>
          <p:cNvPr id="33" name="Picture 32" descr="A close-up of a document&#10;&#10;AI-generated content may be incorrect.">
            <a:extLst>
              <a:ext uri="{FF2B5EF4-FFF2-40B4-BE49-F238E27FC236}">
                <a16:creationId xmlns:a16="http://schemas.microsoft.com/office/drawing/2014/main" id="{D92B4A84-DC9C-3401-AE11-A2D93BDD453A}"/>
              </a:ext>
            </a:extLst>
          </p:cNvPr>
          <p:cNvPicPr>
            <a:picLocks noChangeAspect="1"/>
          </p:cNvPicPr>
          <p:nvPr/>
        </p:nvPicPr>
        <p:blipFill>
          <a:blip r:embed="rId4">
            <a:alphaModFix/>
            <a:extLst>
              <a:ext uri="{28A0092B-C50C-407E-A947-70E740481C1C}">
                <a14:useLocalDpi xmlns:a14="http://schemas.microsoft.com/office/drawing/2010/main" val="0"/>
              </a:ext>
            </a:extLst>
          </a:blip>
          <a:srcRect t="9429" b="12406"/>
          <a:stretch>
            <a:fillRect/>
          </a:stretch>
        </p:blipFill>
        <p:spPr>
          <a:xfrm>
            <a:off x="1" y="1714496"/>
            <a:ext cx="2210007" cy="1714498"/>
          </a:xfrm>
          <a:custGeom>
            <a:avLst/>
            <a:gdLst/>
            <a:ahLst/>
            <a:cxnLst/>
            <a:rect l="l" t="t" r="r" b="b"/>
            <a:pathLst>
              <a:path w="2210007" h="1714498">
                <a:moveTo>
                  <a:pt x="0" y="0"/>
                </a:moveTo>
                <a:lnTo>
                  <a:pt x="1943283" y="0"/>
                </a:lnTo>
                <a:lnTo>
                  <a:pt x="2210007" y="1714498"/>
                </a:lnTo>
                <a:lnTo>
                  <a:pt x="0" y="1714498"/>
                </a:lnTo>
                <a:close/>
              </a:path>
            </a:pathLst>
          </a:custGeom>
        </p:spPr>
      </p:pic>
      <p:pic>
        <p:nvPicPr>
          <p:cNvPr id="29" name="Picture 28" descr="A close-up of a document&#10;&#10;AI-generated content may be incorrect.">
            <a:extLst>
              <a:ext uri="{FF2B5EF4-FFF2-40B4-BE49-F238E27FC236}">
                <a16:creationId xmlns:a16="http://schemas.microsoft.com/office/drawing/2014/main" id="{CE0DBCD1-015B-5738-7440-681994C8EAA8}"/>
              </a:ext>
            </a:extLst>
          </p:cNvPr>
          <p:cNvPicPr>
            <a:picLocks noChangeAspect="1"/>
          </p:cNvPicPr>
          <p:nvPr/>
        </p:nvPicPr>
        <p:blipFill>
          <a:blip r:embed="rId5">
            <a:alphaModFix/>
            <a:extLst>
              <a:ext uri="{28A0092B-C50C-407E-A947-70E740481C1C}">
                <a14:useLocalDpi xmlns:a14="http://schemas.microsoft.com/office/drawing/2010/main" val="0"/>
              </a:ext>
            </a:extLst>
          </a:blip>
          <a:srcRect t="6282" r="3" b="5121"/>
          <a:stretch>
            <a:fillRect/>
          </a:stretch>
        </p:blipFill>
        <p:spPr>
          <a:xfrm>
            <a:off x="1" y="3429005"/>
            <a:ext cx="2474319" cy="1698991"/>
          </a:xfrm>
          <a:custGeom>
            <a:avLst/>
            <a:gdLst/>
            <a:ahLst/>
            <a:cxnLst/>
            <a:rect l="l" t="t" r="r" b="b"/>
            <a:pathLst>
              <a:path w="2474319" h="1698991">
                <a:moveTo>
                  <a:pt x="0" y="0"/>
                </a:moveTo>
                <a:lnTo>
                  <a:pt x="2210007" y="0"/>
                </a:lnTo>
                <a:lnTo>
                  <a:pt x="2474319" y="1698991"/>
                </a:lnTo>
                <a:lnTo>
                  <a:pt x="188387" y="1698991"/>
                </a:lnTo>
                <a:lnTo>
                  <a:pt x="0" y="574652"/>
                </a:lnTo>
                <a:close/>
              </a:path>
            </a:pathLst>
          </a:custGeom>
        </p:spPr>
      </p:pic>
      <p:pic>
        <p:nvPicPr>
          <p:cNvPr id="25" name="Picture 24" descr="A document with writing on it&#10;&#10;AI-generated content may be incorrect.">
            <a:extLst>
              <a:ext uri="{FF2B5EF4-FFF2-40B4-BE49-F238E27FC236}">
                <a16:creationId xmlns:a16="http://schemas.microsoft.com/office/drawing/2014/main" id="{061F28F7-16C1-1026-37AC-4E8900017326}"/>
              </a:ext>
            </a:extLst>
          </p:cNvPr>
          <p:cNvPicPr>
            <a:picLocks noChangeAspect="1"/>
          </p:cNvPicPr>
          <p:nvPr/>
        </p:nvPicPr>
        <p:blipFill>
          <a:blip r:embed="rId6">
            <a:alphaModFix/>
            <a:extLst>
              <a:ext uri="{28A0092B-C50C-407E-A947-70E740481C1C}">
                <a14:useLocalDpi xmlns:a14="http://schemas.microsoft.com/office/drawing/2010/main" val="0"/>
              </a:ext>
            </a:extLst>
          </a:blip>
          <a:srcRect l="386" r="1751" b="-5"/>
          <a:stretch>
            <a:fillRect/>
          </a:stretch>
        </p:blipFill>
        <p:spPr>
          <a:xfrm>
            <a:off x="188384" y="5127992"/>
            <a:ext cx="2555404" cy="1730008"/>
          </a:xfrm>
          <a:custGeom>
            <a:avLst/>
            <a:gdLst/>
            <a:ahLst/>
            <a:cxnLst/>
            <a:rect l="l" t="t" r="r" b="b"/>
            <a:pathLst>
              <a:path w="2555404" h="1730008">
                <a:moveTo>
                  <a:pt x="0" y="0"/>
                </a:moveTo>
                <a:lnTo>
                  <a:pt x="2285932" y="0"/>
                </a:lnTo>
                <a:lnTo>
                  <a:pt x="2538174" y="1621404"/>
                </a:lnTo>
                <a:lnTo>
                  <a:pt x="2538508" y="1621404"/>
                </a:lnTo>
                <a:lnTo>
                  <a:pt x="2555404" y="1730008"/>
                </a:lnTo>
                <a:lnTo>
                  <a:pt x="289868" y="1730008"/>
                </a:lnTo>
                <a:close/>
              </a:path>
            </a:pathLst>
          </a:custGeom>
        </p:spPr>
      </p:pic>
      <p:sp>
        <p:nvSpPr>
          <p:cNvPr id="50" name="Isosceles Triangle 8">
            <a:extLst>
              <a:ext uri="{FF2B5EF4-FFF2-40B4-BE49-F238E27FC236}">
                <a16:creationId xmlns:a16="http://schemas.microsoft.com/office/drawing/2014/main" id="{2AC0F484-DB7C-404B-BF79-70F127C9A0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1"/>
            <a:ext cx="476655"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 name="Content Placeholder 3">
            <a:extLst>
              <a:ext uri="{FF2B5EF4-FFF2-40B4-BE49-F238E27FC236}">
                <a16:creationId xmlns:a16="http://schemas.microsoft.com/office/drawing/2014/main" id="{33DF669C-4E87-11F2-67B2-632F8B070845}"/>
              </a:ext>
            </a:extLst>
          </p:cNvPr>
          <p:cNvSpPr>
            <a:spLocks noGrp="1"/>
          </p:cNvSpPr>
          <p:nvPr>
            <p:ph sz="half" idx="2"/>
          </p:nvPr>
        </p:nvSpPr>
        <p:spPr>
          <a:xfrm>
            <a:off x="2849562" y="1643109"/>
            <a:ext cx="6860535" cy="4528969"/>
          </a:xfrm>
        </p:spPr>
        <p:txBody>
          <a:bodyPr vert="horz" lIns="91440" tIns="45720" rIns="91440" bIns="45720" rtlCol="0">
            <a:noAutofit/>
          </a:bodyPr>
          <a:lstStyle/>
          <a:p>
            <a:pPr>
              <a:lnSpc>
                <a:spcPct val="90000"/>
              </a:lnSpc>
            </a:pPr>
            <a:r>
              <a:rPr lang="en-US" dirty="0"/>
              <a:t>Military Records and Their Significance</a:t>
            </a:r>
          </a:p>
          <a:p>
            <a:pPr marL="742950" lvl="1">
              <a:lnSpc>
                <a:spcPct val="90000"/>
              </a:lnSpc>
            </a:pPr>
            <a:r>
              <a:rPr lang="en-US" dirty="0"/>
              <a:t>Draft cards, enlistment records, service records, pension applications and burial</a:t>
            </a:r>
          </a:p>
          <a:p>
            <a:pPr marL="742950" lvl="1">
              <a:lnSpc>
                <a:spcPct val="90000"/>
              </a:lnSpc>
            </a:pPr>
            <a:r>
              <a:rPr lang="en-US" dirty="0"/>
              <a:t>May provide birth, residence, family, and service details</a:t>
            </a:r>
          </a:p>
          <a:p>
            <a:pPr>
              <a:lnSpc>
                <a:spcPct val="90000"/>
              </a:lnSpc>
            </a:pPr>
            <a:r>
              <a:rPr lang="en-US" dirty="0"/>
              <a:t>Immigration Records Overview</a:t>
            </a:r>
          </a:p>
          <a:p>
            <a:pPr marL="742950" lvl="1">
              <a:lnSpc>
                <a:spcPct val="90000"/>
              </a:lnSpc>
            </a:pPr>
            <a:r>
              <a:rPr lang="en-US" dirty="0"/>
              <a:t>Include ship passenger lists and naturalization documents</a:t>
            </a:r>
          </a:p>
          <a:p>
            <a:pPr marL="742950" lvl="1">
              <a:lnSpc>
                <a:spcPct val="90000"/>
              </a:lnSpc>
            </a:pPr>
            <a:r>
              <a:rPr lang="en-US" dirty="0"/>
              <a:t>Document movement between countries</a:t>
            </a:r>
          </a:p>
          <a:p>
            <a:pPr>
              <a:lnSpc>
                <a:spcPct val="90000"/>
              </a:lnSpc>
            </a:pPr>
            <a:r>
              <a:rPr lang="en-US" dirty="0"/>
              <a:t>Passenger Lists Information</a:t>
            </a:r>
          </a:p>
          <a:p>
            <a:pPr marL="742950" lvl="1">
              <a:lnSpc>
                <a:spcPct val="90000"/>
              </a:lnSpc>
            </a:pPr>
            <a:r>
              <a:rPr lang="en-US" dirty="0"/>
              <a:t>List names, ages, and sometimes place of origin</a:t>
            </a:r>
          </a:p>
          <a:p>
            <a:pPr marL="742950" lvl="1">
              <a:lnSpc>
                <a:spcPct val="90000"/>
              </a:lnSpc>
            </a:pPr>
            <a:r>
              <a:rPr lang="en-US" dirty="0"/>
              <a:t>Families often listed together</a:t>
            </a:r>
          </a:p>
          <a:p>
            <a:pPr>
              <a:lnSpc>
                <a:spcPct val="90000"/>
              </a:lnSpc>
            </a:pPr>
            <a:r>
              <a:rPr lang="en-US" dirty="0"/>
              <a:t>Naturalization Documents Details</a:t>
            </a:r>
          </a:p>
          <a:p>
            <a:pPr marL="742950" lvl="1">
              <a:lnSpc>
                <a:spcPct val="90000"/>
              </a:lnSpc>
            </a:pPr>
            <a:r>
              <a:rPr lang="en-US" dirty="0"/>
              <a:t>Contain name, age, witnesses, and origin</a:t>
            </a:r>
          </a:p>
          <a:p>
            <a:pPr>
              <a:lnSpc>
                <a:spcPct val="90000"/>
              </a:lnSpc>
            </a:pPr>
            <a:r>
              <a:rPr lang="en-US" dirty="0"/>
              <a:t>School Records and Yearbooks</a:t>
            </a:r>
          </a:p>
        </p:txBody>
      </p:sp>
    </p:spTree>
    <p:extLst>
      <p:ext uri="{BB962C8B-B14F-4D97-AF65-F5344CB8AC3E}">
        <p14:creationId xmlns:p14="http://schemas.microsoft.com/office/powerpoint/2010/main" val="33141181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48978-13B7-06DB-47A6-A1CDD1F3A9AE}"/>
              </a:ext>
            </a:extLst>
          </p:cNvPr>
          <p:cNvSpPr>
            <a:spLocks noGrp="1"/>
          </p:cNvSpPr>
          <p:nvPr>
            <p:ph type="title"/>
          </p:nvPr>
        </p:nvSpPr>
        <p:spPr>
          <a:xfrm>
            <a:off x="677334" y="609600"/>
            <a:ext cx="8596668" cy="1320800"/>
          </a:xfrm>
        </p:spPr>
        <p:txBody>
          <a:bodyPr>
            <a:normAutofit/>
          </a:bodyPr>
          <a:lstStyle/>
          <a:p>
            <a:r>
              <a:rPr lang="en-US" dirty="0"/>
              <a:t>Tax, Court, and Miscellaneous Records</a:t>
            </a:r>
          </a:p>
        </p:txBody>
      </p:sp>
      <p:graphicFrame>
        <p:nvGraphicFramePr>
          <p:cNvPr id="8" name="Content Placeholder 2">
            <a:extLst>
              <a:ext uri="{FF2B5EF4-FFF2-40B4-BE49-F238E27FC236}">
                <a16:creationId xmlns:a16="http://schemas.microsoft.com/office/drawing/2014/main" id="{2DF16419-9DD4-AD68-1744-F3FE13A1256D}"/>
              </a:ext>
            </a:extLst>
          </p:cNvPr>
          <p:cNvGraphicFramePr>
            <a:graphicFrameLocks noGrp="1"/>
          </p:cNvGraphicFramePr>
          <p:nvPr>
            <p:ph idx="1"/>
            <p:extLst>
              <p:ext uri="{D42A27DB-BD31-4B8C-83A1-F6EECF244321}">
                <p14:modId xmlns:p14="http://schemas.microsoft.com/office/powerpoint/2010/main" val="1831693515"/>
              </p:ext>
            </p:extLst>
          </p:nvPr>
        </p:nvGraphicFramePr>
        <p:xfrm>
          <a:off x="753490" y="1488281"/>
          <a:ext cx="8596312" cy="47601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589301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CF46ADF-5DF2-721E-64CB-9D30ED60A8E4}"/>
              </a:ext>
            </a:extLst>
          </p:cNvPr>
          <p:cNvSpPr>
            <a:spLocks noGrp="1"/>
          </p:cNvSpPr>
          <p:nvPr>
            <p:ph type="title"/>
          </p:nvPr>
        </p:nvSpPr>
        <p:spPr>
          <a:xfrm>
            <a:off x="643467" y="816638"/>
            <a:ext cx="3367359" cy="5224724"/>
          </a:xfrm>
        </p:spPr>
        <p:txBody>
          <a:bodyPr anchor="ctr">
            <a:normAutofit/>
          </a:bodyPr>
          <a:lstStyle/>
          <a:p>
            <a:r>
              <a:rPr lang="en-US" dirty="0"/>
              <a:t>Family Histories, Social History, and Context</a:t>
            </a:r>
          </a:p>
        </p:txBody>
      </p:sp>
      <p:sp>
        <p:nvSpPr>
          <p:cNvPr id="3" name="Content Placeholder 2">
            <a:extLst>
              <a:ext uri="{FF2B5EF4-FFF2-40B4-BE49-F238E27FC236}">
                <a16:creationId xmlns:a16="http://schemas.microsoft.com/office/drawing/2014/main" id="{A55482D3-A672-D492-0C05-51A256875CA1}"/>
              </a:ext>
            </a:extLst>
          </p:cNvPr>
          <p:cNvSpPr>
            <a:spLocks noGrp="1"/>
          </p:cNvSpPr>
          <p:nvPr>
            <p:ph idx="1"/>
          </p:nvPr>
        </p:nvSpPr>
        <p:spPr>
          <a:xfrm>
            <a:off x="4292124" y="-110935"/>
            <a:ext cx="5685989" cy="6649816"/>
          </a:xfrm>
        </p:spPr>
        <p:txBody>
          <a:bodyPr anchor="ctr">
            <a:noAutofit/>
          </a:bodyPr>
          <a:lstStyle/>
          <a:p>
            <a:pPr>
              <a:lnSpc>
                <a:spcPct val="90000"/>
              </a:lnSpc>
            </a:pPr>
            <a:r>
              <a:rPr lang="en-US" sz="1700" dirty="0"/>
              <a:t>Verify Genealogical Sources</a:t>
            </a:r>
          </a:p>
          <a:p>
            <a:pPr lvl="1">
              <a:lnSpc>
                <a:spcPct val="90000"/>
              </a:lnSpc>
            </a:pPr>
            <a:r>
              <a:rPr lang="en-US" sz="1700" dirty="0"/>
              <a:t>Published family histories and genealogies are derivative and require validation with primary records</a:t>
            </a:r>
          </a:p>
          <a:p>
            <a:pPr lvl="1">
              <a:lnSpc>
                <a:spcPct val="90000"/>
              </a:lnSpc>
            </a:pPr>
            <a:r>
              <a:rPr lang="en-US" sz="1700" dirty="0"/>
              <a:t>Member-submitted online family trees may lack citations and reliability</a:t>
            </a:r>
          </a:p>
          <a:p>
            <a:pPr>
              <a:lnSpc>
                <a:spcPct val="90000"/>
              </a:lnSpc>
            </a:pPr>
            <a:r>
              <a:rPr lang="en-US" sz="1700" dirty="0"/>
              <a:t>Assess Oral Histories and Family Lore</a:t>
            </a:r>
          </a:p>
          <a:p>
            <a:pPr lvl="1">
              <a:lnSpc>
                <a:spcPct val="90000"/>
              </a:lnSpc>
            </a:pPr>
            <a:r>
              <a:rPr lang="en-US" sz="1700" dirty="0"/>
              <a:t>Document stories but research their accuracy before accepting them as fact</a:t>
            </a:r>
          </a:p>
          <a:p>
            <a:pPr>
              <a:lnSpc>
                <a:spcPct val="90000"/>
              </a:lnSpc>
            </a:pPr>
            <a:r>
              <a:rPr lang="en-US" sz="1700" dirty="0"/>
              <a:t>Study Social and Local History</a:t>
            </a:r>
          </a:p>
          <a:p>
            <a:pPr lvl="1">
              <a:lnSpc>
                <a:spcPct val="90000"/>
              </a:lnSpc>
            </a:pPr>
            <a:r>
              <a:rPr lang="en-US" sz="1700" dirty="0"/>
              <a:t>County or town histories and local histories provide context about ancestors’ lives</a:t>
            </a:r>
          </a:p>
          <a:p>
            <a:pPr>
              <a:lnSpc>
                <a:spcPct val="90000"/>
              </a:lnSpc>
            </a:pPr>
            <a:r>
              <a:rPr lang="en-US" sz="1700" dirty="0"/>
              <a:t>Go Beyond Dates</a:t>
            </a:r>
          </a:p>
          <a:p>
            <a:pPr lvl="1">
              <a:lnSpc>
                <a:spcPct val="90000"/>
              </a:lnSpc>
            </a:pPr>
            <a:r>
              <a:rPr lang="en-US" sz="1700" dirty="0"/>
              <a:t>Understanding community, challenges, and historical forces enriches family stories</a:t>
            </a:r>
          </a:p>
          <a:p>
            <a:pPr>
              <a:lnSpc>
                <a:spcPct val="90000"/>
              </a:lnSpc>
            </a:pPr>
            <a:r>
              <a:rPr lang="en-US" sz="1700" dirty="0"/>
              <a:t>Use Maps and Directories</a:t>
            </a:r>
          </a:p>
          <a:p>
            <a:pPr lvl="1">
              <a:lnSpc>
                <a:spcPct val="90000"/>
              </a:lnSpc>
            </a:pPr>
            <a:r>
              <a:rPr lang="en-US" sz="1700" dirty="0"/>
              <a:t>City directories and Sanborn maps reveal neighborhood layouts</a:t>
            </a:r>
          </a:p>
          <a:p>
            <a:pPr>
              <a:lnSpc>
                <a:spcPct val="90000"/>
              </a:lnSpc>
            </a:pPr>
            <a:r>
              <a:rPr lang="en-US" sz="1700" dirty="0"/>
              <a:t>Consider Historical Jurisdiction Boundaries</a:t>
            </a:r>
          </a:p>
        </p:txBody>
      </p:sp>
    </p:spTree>
    <p:extLst>
      <p:ext uri="{BB962C8B-B14F-4D97-AF65-F5344CB8AC3E}">
        <p14:creationId xmlns:p14="http://schemas.microsoft.com/office/powerpoint/2010/main" val="13384115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descr="Stack of files">
            <a:extLst>
              <a:ext uri="{FF2B5EF4-FFF2-40B4-BE49-F238E27FC236}">
                <a16:creationId xmlns:a16="http://schemas.microsoft.com/office/drawing/2014/main" id="{992523A6-B881-33FB-F9E1-7E82C0618D42}"/>
              </a:ext>
            </a:extLst>
          </p:cNvPr>
          <p:cNvPicPr>
            <a:picLocks noChangeAspect="1"/>
          </p:cNvPicPr>
          <p:nvPr/>
        </p:nvPicPr>
        <p:blipFill>
          <a:blip r:embed="rId3"/>
          <a:srcRect l="9091" t="20627" b="2764"/>
          <a:stretch>
            <a:fillRect/>
          </a:stretch>
        </p:blipFill>
        <p:spPr>
          <a:xfrm>
            <a:off x="1" y="10"/>
            <a:ext cx="12191999" cy="6857990"/>
          </a:xfrm>
          <a:prstGeom prst="rect">
            <a:avLst/>
          </a:prstGeom>
        </p:spPr>
      </p:pic>
      <p:sp>
        <p:nvSpPr>
          <p:cNvPr id="19" name="Isosceles Triangle 18">
            <a:extLst>
              <a:ext uri="{FF2B5EF4-FFF2-40B4-BE49-F238E27FC236}">
                <a16:creationId xmlns:a16="http://schemas.microsoft.com/office/drawing/2014/main" id="{DD6B6433-CCD9-42F6-83C5-76BCAA8FEE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Parallelogram 20">
            <a:extLst>
              <a:ext uri="{FF2B5EF4-FFF2-40B4-BE49-F238E27FC236}">
                <a16:creationId xmlns:a16="http://schemas.microsoft.com/office/drawing/2014/main" id="{442B55CB-F27D-4C06-89E5-4EC99A519C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4188" y="0"/>
            <a:ext cx="9372600" cy="6858000"/>
          </a:xfrm>
          <a:prstGeom prst="parallelogram">
            <a:avLst>
              <a:gd name="adj" fmla="val 14937"/>
            </a:avLst>
          </a:prstGeom>
          <a:solidFill>
            <a:schemeClr val="bg1">
              <a:alpha val="9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48527540-7F01-4C2E-9641-738882048E3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D6F60FB6-F855-43F0-A752-3719156C1E0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7" name="Rectangle 23">
            <a:extLst>
              <a:ext uri="{FF2B5EF4-FFF2-40B4-BE49-F238E27FC236}">
                <a16:creationId xmlns:a16="http://schemas.microsoft.com/office/drawing/2014/main" id="{70669A81-0E9B-4B42-AFEA-8F672C6CFB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91096EA-82D6-334D-87BE-8D239F587E9A}"/>
              </a:ext>
            </a:extLst>
          </p:cNvPr>
          <p:cNvSpPr>
            <a:spLocks noGrp="1"/>
          </p:cNvSpPr>
          <p:nvPr>
            <p:ph type="title"/>
          </p:nvPr>
        </p:nvSpPr>
        <p:spPr>
          <a:xfrm>
            <a:off x="2786047" y="609600"/>
            <a:ext cx="6487955" cy="1320800"/>
          </a:xfrm>
        </p:spPr>
        <p:txBody>
          <a:bodyPr anchor="t">
            <a:normAutofit/>
          </a:bodyPr>
          <a:lstStyle/>
          <a:p>
            <a:r>
              <a:rPr lang="en-US" dirty="0"/>
              <a:t>Seeking Original Records and Looking Beyond the Page</a:t>
            </a:r>
          </a:p>
        </p:txBody>
      </p:sp>
      <p:sp>
        <p:nvSpPr>
          <p:cNvPr id="29" name="Rectangle 25">
            <a:extLst>
              <a:ext uri="{FF2B5EF4-FFF2-40B4-BE49-F238E27FC236}">
                <a16:creationId xmlns:a16="http://schemas.microsoft.com/office/drawing/2014/main" id="{8C93E0C6-CF08-4771-B5A9-6018CB3AE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Isosceles Triangle 30">
            <a:extLst>
              <a:ext uri="{FF2B5EF4-FFF2-40B4-BE49-F238E27FC236}">
                <a16:creationId xmlns:a16="http://schemas.microsoft.com/office/drawing/2014/main" id="{A011F1B8-62C5-4D08-A621-EAD05C7D6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578A3DE5-8676-E565-A246-FF8E5801E08F}"/>
              </a:ext>
            </a:extLst>
          </p:cNvPr>
          <p:cNvSpPr>
            <a:spLocks noGrp="1"/>
          </p:cNvSpPr>
          <p:nvPr>
            <p:ph idx="1"/>
          </p:nvPr>
        </p:nvSpPr>
        <p:spPr>
          <a:xfrm>
            <a:off x="2566048" y="2062749"/>
            <a:ext cx="7347973" cy="4626811"/>
          </a:xfrm>
        </p:spPr>
        <p:txBody>
          <a:bodyPr>
            <a:noAutofit/>
          </a:bodyPr>
          <a:lstStyle/>
          <a:p>
            <a:pPr>
              <a:lnSpc>
                <a:spcPct val="90000"/>
              </a:lnSpc>
            </a:pPr>
            <a:r>
              <a:rPr lang="en-US" dirty="0"/>
              <a:t>Importance of Original Records</a:t>
            </a:r>
          </a:p>
          <a:p>
            <a:pPr lvl="1">
              <a:lnSpc>
                <a:spcPct val="90000"/>
              </a:lnSpc>
            </a:pPr>
            <a:r>
              <a:rPr lang="en-US" dirty="0"/>
              <a:t>Indexes may be incomplete or contain errors</a:t>
            </a:r>
          </a:p>
          <a:p>
            <a:pPr lvl="1">
              <a:lnSpc>
                <a:spcPct val="90000"/>
              </a:lnSpc>
            </a:pPr>
            <a:r>
              <a:rPr lang="en-US" dirty="0"/>
              <a:t>Original documents offer more comprehensive information</a:t>
            </a:r>
          </a:p>
          <a:p>
            <a:pPr>
              <a:lnSpc>
                <a:spcPct val="90000"/>
              </a:lnSpc>
            </a:pPr>
            <a:r>
              <a:rPr lang="en-US" dirty="0"/>
              <a:t>Accessing Original Documents</a:t>
            </a:r>
          </a:p>
          <a:p>
            <a:pPr lvl="1">
              <a:lnSpc>
                <a:spcPct val="90000"/>
              </a:lnSpc>
            </a:pPr>
            <a:r>
              <a:rPr lang="en-US" dirty="0"/>
              <a:t>Review images of originals online whenever possible</a:t>
            </a:r>
          </a:p>
          <a:p>
            <a:pPr lvl="1">
              <a:lnSpc>
                <a:spcPct val="90000"/>
              </a:lnSpc>
            </a:pPr>
            <a:r>
              <a:rPr lang="en-US" dirty="0"/>
              <a:t>Request copies from repositories if not available online</a:t>
            </a:r>
          </a:p>
          <a:p>
            <a:pPr>
              <a:lnSpc>
                <a:spcPct val="90000"/>
              </a:lnSpc>
            </a:pPr>
            <a:r>
              <a:rPr lang="en-US" dirty="0"/>
              <a:t>Exploring Beyond Referenced Pages</a:t>
            </a:r>
          </a:p>
          <a:p>
            <a:pPr lvl="1">
              <a:lnSpc>
                <a:spcPct val="90000"/>
              </a:lnSpc>
            </a:pPr>
            <a:r>
              <a:rPr lang="en-US" dirty="0"/>
              <a:t>Surrounding pages in census records may reveal relatives or neighbors</a:t>
            </a:r>
          </a:p>
          <a:p>
            <a:pPr lvl="1">
              <a:lnSpc>
                <a:spcPct val="90000"/>
              </a:lnSpc>
            </a:pPr>
            <a:r>
              <a:rPr lang="en-US" dirty="0"/>
              <a:t>Multiple pages in online records can contain additional data</a:t>
            </a:r>
          </a:p>
          <a:p>
            <a:pPr>
              <a:lnSpc>
                <a:spcPct val="90000"/>
              </a:lnSpc>
            </a:pPr>
            <a:r>
              <a:rPr lang="en-US" dirty="0"/>
              <a:t>Utilizing Entire Record Sets</a:t>
            </a:r>
          </a:p>
          <a:p>
            <a:pPr lvl="1">
              <a:lnSpc>
                <a:spcPct val="90000"/>
              </a:lnSpc>
            </a:pPr>
            <a:r>
              <a:rPr lang="en-US" dirty="0"/>
              <a:t>Books or directories may have valuable information in introductions or indexes</a:t>
            </a:r>
          </a:p>
        </p:txBody>
      </p:sp>
      <p:sp>
        <p:nvSpPr>
          <p:cNvPr id="33" name="Rectangle 27">
            <a:extLst>
              <a:ext uri="{FF2B5EF4-FFF2-40B4-BE49-F238E27FC236}">
                <a16:creationId xmlns:a16="http://schemas.microsoft.com/office/drawing/2014/main" id="{C6A6AECB-428C-4CB4-B65A-359F08B6D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5" name="Rectangle 28">
            <a:extLst>
              <a:ext uri="{FF2B5EF4-FFF2-40B4-BE49-F238E27FC236}">
                <a16:creationId xmlns:a16="http://schemas.microsoft.com/office/drawing/2014/main" id="{28D1A6ED-2AB6-46A3-A315-485B8BF93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7" name="Rectangle 29">
            <a:extLst>
              <a:ext uri="{FF2B5EF4-FFF2-40B4-BE49-F238E27FC236}">
                <a16:creationId xmlns:a16="http://schemas.microsoft.com/office/drawing/2014/main" id="{B61CE46B-8525-46A8-AB7B-DCBCC1B65F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9" name="Isosceles Triangle 38">
            <a:extLst>
              <a:ext uri="{FF2B5EF4-FFF2-40B4-BE49-F238E27FC236}">
                <a16:creationId xmlns:a16="http://schemas.microsoft.com/office/drawing/2014/main" id="{4412B991-9935-45FB-A17E-8F30DD832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8491487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D447B-0E81-2001-D7C8-4F7B44BBAE05}"/>
              </a:ext>
            </a:extLst>
          </p:cNvPr>
          <p:cNvSpPr>
            <a:spLocks noGrp="1"/>
          </p:cNvSpPr>
          <p:nvPr>
            <p:ph type="title"/>
          </p:nvPr>
        </p:nvSpPr>
        <p:spPr>
          <a:xfrm>
            <a:off x="2786047" y="609600"/>
            <a:ext cx="6487955" cy="1320800"/>
          </a:xfrm>
        </p:spPr>
        <p:txBody>
          <a:bodyPr>
            <a:normAutofit/>
          </a:bodyPr>
          <a:lstStyle/>
          <a:p>
            <a:r>
              <a:rPr lang="en-US" dirty="0"/>
              <a:t>Not All Records Are Created Equal</a:t>
            </a:r>
          </a:p>
        </p:txBody>
      </p:sp>
      <p:pic>
        <p:nvPicPr>
          <p:cNvPr id="8" name="Picture 7" descr="A person reaching for a paper on a table full of paper and sticky notes">
            <a:extLst>
              <a:ext uri="{FF2B5EF4-FFF2-40B4-BE49-F238E27FC236}">
                <a16:creationId xmlns:a16="http://schemas.microsoft.com/office/drawing/2014/main" id="{E3483F40-AA0B-1343-B19A-2765B8CDC78C}"/>
              </a:ext>
            </a:extLst>
          </p:cNvPr>
          <p:cNvPicPr>
            <a:picLocks noChangeAspect="1"/>
          </p:cNvPicPr>
          <p:nvPr/>
        </p:nvPicPr>
        <p:blipFill>
          <a:blip r:embed="rId3">
            <a:duotone>
              <a:prstClr val="black"/>
              <a:schemeClr val="tx2">
                <a:tint val="45000"/>
                <a:satMod val="400000"/>
              </a:schemeClr>
            </a:duotone>
          </a:blip>
          <a:srcRect l="36233" r="37227" b="1"/>
          <a:stretch>
            <a:fillRect/>
          </a:stretch>
        </p:blipFill>
        <p:spPr>
          <a:xfrm>
            <a:off x="20" y="10"/>
            <a:ext cx="2734036" cy="6876278"/>
          </a:xfrm>
          <a:custGeom>
            <a:avLst/>
            <a:gdLst/>
            <a:ahLst/>
            <a:cxnLst/>
            <a:rect l="l" t="t" r="r" b="b"/>
            <a:pathLst>
              <a:path w="2734056" h="6858000">
                <a:moveTo>
                  <a:pt x="0" y="0"/>
                </a:moveTo>
                <a:lnTo>
                  <a:pt x="1674254" y="0"/>
                </a:lnTo>
                <a:lnTo>
                  <a:pt x="2734056" y="6850199"/>
                </a:lnTo>
                <a:lnTo>
                  <a:pt x="2734056" y="6858000"/>
                </a:lnTo>
                <a:lnTo>
                  <a:pt x="842596" y="6858000"/>
                </a:lnTo>
                <a:lnTo>
                  <a:pt x="0" y="1191846"/>
                </a:lnTo>
                <a:close/>
              </a:path>
            </a:pathLst>
          </a:custGeom>
        </p:spPr>
      </p:pic>
      <p:sp>
        <p:nvSpPr>
          <p:cNvPr id="9" name="Isosceles Triangle 8">
            <a:extLst>
              <a:ext uri="{FF2B5EF4-FFF2-40B4-BE49-F238E27FC236}">
                <a16:creationId xmlns:a16="http://schemas.microsoft.com/office/drawing/2014/main" id="{518E5A25-92C5-4F27-8E26-0AAAB0CDC8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191846"/>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FAC6D857-3788-ADC3-DB34-F01EFCCA601E}"/>
              </a:ext>
            </a:extLst>
          </p:cNvPr>
          <p:cNvSpPr>
            <a:spLocks noGrp="1"/>
          </p:cNvSpPr>
          <p:nvPr>
            <p:ph idx="1"/>
          </p:nvPr>
        </p:nvSpPr>
        <p:spPr>
          <a:xfrm>
            <a:off x="2734056" y="1954329"/>
            <a:ext cx="7207466" cy="4652723"/>
          </a:xfrm>
        </p:spPr>
        <p:txBody>
          <a:bodyPr>
            <a:noAutofit/>
          </a:bodyPr>
          <a:lstStyle/>
          <a:p>
            <a:pPr>
              <a:lnSpc>
                <a:spcPct val="90000"/>
              </a:lnSpc>
            </a:pPr>
            <a:r>
              <a:rPr lang="en-US" dirty="0"/>
              <a:t>Variation in Genealogical Record Quality</a:t>
            </a:r>
          </a:p>
          <a:p>
            <a:pPr lvl="1">
              <a:lnSpc>
                <a:spcPct val="90000"/>
              </a:lnSpc>
            </a:pPr>
            <a:r>
              <a:rPr lang="en-US" dirty="0"/>
              <a:t>Records differ in trustworthiness and accuracy</a:t>
            </a:r>
          </a:p>
          <a:p>
            <a:pPr lvl="1">
              <a:lnSpc>
                <a:spcPct val="90000"/>
              </a:lnSpc>
            </a:pPr>
            <a:r>
              <a:rPr lang="en-US" dirty="0"/>
              <a:t>Original records are generally most reliable</a:t>
            </a:r>
          </a:p>
          <a:p>
            <a:pPr>
              <a:lnSpc>
                <a:spcPct val="90000"/>
              </a:lnSpc>
            </a:pPr>
            <a:r>
              <a:rPr lang="en-US" dirty="0"/>
              <a:t>Impact of Record Creation Timing and Source</a:t>
            </a:r>
          </a:p>
          <a:p>
            <a:pPr lvl="1">
              <a:lnSpc>
                <a:spcPct val="90000"/>
              </a:lnSpc>
            </a:pPr>
            <a:r>
              <a:rPr lang="en-US" dirty="0"/>
              <a:t>Records made closer to the event are more dependable</a:t>
            </a:r>
          </a:p>
          <a:p>
            <a:pPr lvl="1">
              <a:lnSpc>
                <a:spcPct val="90000"/>
              </a:lnSpc>
            </a:pPr>
            <a:r>
              <a:rPr lang="en-US" dirty="0"/>
              <a:t>Relationship of record creator to event affects reliability</a:t>
            </a:r>
          </a:p>
          <a:p>
            <a:pPr>
              <a:lnSpc>
                <a:spcPct val="90000"/>
              </a:lnSpc>
            </a:pPr>
            <a:r>
              <a:rPr lang="en-US" dirty="0"/>
              <a:t>Potential for Errors in Records</a:t>
            </a:r>
          </a:p>
          <a:p>
            <a:pPr lvl="1">
              <a:lnSpc>
                <a:spcPct val="90000"/>
              </a:lnSpc>
            </a:pPr>
            <a:r>
              <a:rPr lang="en-US" dirty="0"/>
              <a:t>Mistakes can occur during creation, copying, or transcription</a:t>
            </a:r>
          </a:p>
          <a:p>
            <a:pPr lvl="1">
              <a:lnSpc>
                <a:spcPct val="90000"/>
              </a:lnSpc>
            </a:pPr>
            <a:r>
              <a:rPr lang="en-US" dirty="0"/>
              <a:t>Transliteration may introduce inaccuracies</a:t>
            </a:r>
          </a:p>
          <a:p>
            <a:pPr>
              <a:lnSpc>
                <a:spcPct val="90000"/>
              </a:lnSpc>
            </a:pPr>
            <a:r>
              <a:rPr lang="en-US" dirty="0"/>
              <a:t>U.S. Civil Registration Practices</a:t>
            </a:r>
          </a:p>
          <a:p>
            <a:pPr lvl="1">
              <a:lnSpc>
                <a:spcPct val="90000"/>
              </a:lnSpc>
            </a:pPr>
            <a:r>
              <a:rPr lang="en-US" dirty="0"/>
              <a:t>States began recording vital events at different times</a:t>
            </a:r>
          </a:p>
          <a:p>
            <a:pPr>
              <a:lnSpc>
                <a:spcPct val="90000"/>
              </a:lnSpc>
            </a:pPr>
            <a:r>
              <a:rPr lang="en-US" dirty="0"/>
              <a:t>Access to Vital Records Today</a:t>
            </a:r>
          </a:p>
        </p:txBody>
      </p:sp>
    </p:spTree>
    <p:extLst>
      <p:ext uri="{BB962C8B-B14F-4D97-AF65-F5344CB8AC3E}">
        <p14:creationId xmlns:p14="http://schemas.microsoft.com/office/powerpoint/2010/main" val="618552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descr="Files">
            <a:extLst>
              <a:ext uri="{FF2B5EF4-FFF2-40B4-BE49-F238E27FC236}">
                <a16:creationId xmlns:a16="http://schemas.microsoft.com/office/drawing/2014/main" id="{0EB6ED2D-8F22-EB35-E228-15F5140E326E}"/>
              </a:ext>
            </a:extLst>
          </p:cNvPr>
          <p:cNvPicPr>
            <a:picLocks noChangeAspect="1"/>
          </p:cNvPicPr>
          <p:nvPr/>
        </p:nvPicPr>
        <p:blipFill>
          <a:blip r:embed="rId3"/>
          <a:srcRect l="9091" b="23391"/>
          <a:stretch>
            <a:fillRect/>
          </a:stretch>
        </p:blipFill>
        <p:spPr>
          <a:xfrm>
            <a:off x="1" y="10"/>
            <a:ext cx="12191999" cy="6857990"/>
          </a:xfrm>
          <a:prstGeom prst="rect">
            <a:avLst/>
          </a:prstGeom>
        </p:spPr>
      </p:pic>
      <p:sp>
        <p:nvSpPr>
          <p:cNvPr id="21" name="Isosceles Triangle 20">
            <a:extLst>
              <a:ext uri="{FF2B5EF4-FFF2-40B4-BE49-F238E27FC236}">
                <a16:creationId xmlns:a16="http://schemas.microsoft.com/office/drawing/2014/main" id="{DD6B6433-CCD9-42F6-83C5-76BCAA8FEE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Parallelogram 22">
            <a:extLst>
              <a:ext uri="{FF2B5EF4-FFF2-40B4-BE49-F238E27FC236}">
                <a16:creationId xmlns:a16="http://schemas.microsoft.com/office/drawing/2014/main" id="{442B55CB-F27D-4C06-89E5-4EC99A519C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4188" y="0"/>
            <a:ext cx="9372600" cy="6858000"/>
          </a:xfrm>
          <a:prstGeom prst="parallelogram">
            <a:avLst>
              <a:gd name="adj" fmla="val 14937"/>
            </a:avLst>
          </a:prstGeom>
          <a:solidFill>
            <a:schemeClr val="bg1">
              <a:alpha val="9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48527540-7F01-4C2E-9641-738882048E3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D6F60FB6-F855-43F0-A752-3719156C1E0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9" name="Rectangle 23">
            <a:extLst>
              <a:ext uri="{FF2B5EF4-FFF2-40B4-BE49-F238E27FC236}">
                <a16:creationId xmlns:a16="http://schemas.microsoft.com/office/drawing/2014/main" id="{70669A81-0E9B-4B42-AFEA-8F672C6CFB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3F165187-447C-F109-BC53-6906EDB49DA3}"/>
              </a:ext>
            </a:extLst>
          </p:cNvPr>
          <p:cNvSpPr>
            <a:spLocks noGrp="1"/>
          </p:cNvSpPr>
          <p:nvPr>
            <p:ph type="title"/>
          </p:nvPr>
        </p:nvSpPr>
        <p:spPr>
          <a:xfrm>
            <a:off x="2786047" y="609600"/>
            <a:ext cx="6487955" cy="1320800"/>
          </a:xfrm>
        </p:spPr>
        <p:txBody>
          <a:bodyPr anchor="t">
            <a:normAutofit/>
          </a:bodyPr>
          <a:lstStyle/>
          <a:p>
            <a:r>
              <a:rPr lang="en-US" dirty="0"/>
              <a:t>Developing a Filing System and Organizing Information</a:t>
            </a:r>
          </a:p>
        </p:txBody>
      </p:sp>
      <p:sp>
        <p:nvSpPr>
          <p:cNvPr id="31" name="Rectangle 25">
            <a:extLst>
              <a:ext uri="{FF2B5EF4-FFF2-40B4-BE49-F238E27FC236}">
                <a16:creationId xmlns:a16="http://schemas.microsoft.com/office/drawing/2014/main" id="{8C93E0C6-CF08-4771-B5A9-6018CB3AED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3" name="Isosceles Triangle 32">
            <a:extLst>
              <a:ext uri="{FF2B5EF4-FFF2-40B4-BE49-F238E27FC236}">
                <a16:creationId xmlns:a16="http://schemas.microsoft.com/office/drawing/2014/main" id="{A011F1B8-62C5-4D08-A621-EAD05C7D6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D5379A2D-2C95-DBE1-32C3-4CBD41588CF8}"/>
              </a:ext>
            </a:extLst>
          </p:cNvPr>
          <p:cNvSpPr>
            <a:spLocks noGrp="1"/>
          </p:cNvSpPr>
          <p:nvPr>
            <p:ph idx="1"/>
          </p:nvPr>
        </p:nvSpPr>
        <p:spPr>
          <a:xfrm>
            <a:off x="2786047" y="2159000"/>
            <a:ext cx="6487955" cy="3882362"/>
          </a:xfrm>
        </p:spPr>
        <p:txBody>
          <a:bodyPr>
            <a:normAutofit lnSpcReduction="10000"/>
          </a:bodyPr>
          <a:lstStyle/>
          <a:p>
            <a:pPr>
              <a:lnSpc>
                <a:spcPct val="90000"/>
              </a:lnSpc>
            </a:pPr>
            <a:r>
              <a:rPr lang="en-US" dirty="0"/>
              <a:t>Develop a Consistent Filing System</a:t>
            </a:r>
          </a:p>
          <a:p>
            <a:pPr lvl="1">
              <a:lnSpc>
                <a:spcPct val="90000"/>
              </a:lnSpc>
            </a:pPr>
            <a:r>
              <a:rPr lang="en-US" dirty="0"/>
              <a:t>Helps manage growing files and records</a:t>
            </a:r>
          </a:p>
          <a:p>
            <a:pPr lvl="1">
              <a:lnSpc>
                <a:spcPct val="90000"/>
              </a:lnSpc>
            </a:pPr>
            <a:r>
              <a:rPr lang="en-US" dirty="0"/>
              <a:t>Makes locating information easier</a:t>
            </a:r>
          </a:p>
          <a:p>
            <a:pPr>
              <a:lnSpc>
                <a:spcPct val="90000"/>
              </a:lnSpc>
            </a:pPr>
            <a:r>
              <a:rPr lang="en-US" dirty="0"/>
              <a:t>Organize by Surname and Individual</a:t>
            </a:r>
          </a:p>
          <a:p>
            <a:pPr lvl="1">
              <a:lnSpc>
                <a:spcPct val="90000"/>
              </a:lnSpc>
            </a:pPr>
            <a:r>
              <a:rPr lang="en-US" dirty="0"/>
              <a:t>Create folders for each surname</a:t>
            </a:r>
          </a:p>
          <a:p>
            <a:pPr lvl="1">
              <a:lnSpc>
                <a:spcPct val="90000"/>
              </a:lnSpc>
            </a:pPr>
            <a:r>
              <a:rPr lang="en-US" dirty="0"/>
              <a:t>Subfolders for each individual</a:t>
            </a:r>
          </a:p>
          <a:p>
            <a:pPr>
              <a:lnSpc>
                <a:spcPct val="90000"/>
              </a:lnSpc>
            </a:pPr>
            <a:r>
              <a:rPr lang="en-US" dirty="0"/>
              <a:t>Include Various Types of Materials</a:t>
            </a:r>
          </a:p>
          <a:p>
            <a:pPr lvl="1">
              <a:lnSpc>
                <a:spcPct val="90000"/>
              </a:lnSpc>
            </a:pPr>
            <a:r>
              <a:rPr lang="en-US" dirty="0"/>
              <a:t>Old photos of individuals and families</a:t>
            </a:r>
          </a:p>
          <a:p>
            <a:pPr lvl="1">
              <a:lnSpc>
                <a:spcPct val="90000"/>
              </a:lnSpc>
            </a:pPr>
            <a:r>
              <a:rPr lang="en-US" dirty="0"/>
              <a:t>Documents, letters, and memorabilia</a:t>
            </a:r>
          </a:p>
          <a:p>
            <a:pPr>
              <a:lnSpc>
                <a:spcPct val="90000"/>
              </a:lnSpc>
            </a:pPr>
            <a:r>
              <a:rPr lang="en-US" dirty="0"/>
              <a:t>Add Personal and Family Stories</a:t>
            </a:r>
          </a:p>
          <a:p>
            <a:pPr>
              <a:lnSpc>
                <a:spcPct val="90000"/>
              </a:lnSpc>
            </a:pPr>
            <a:r>
              <a:rPr lang="en-US" dirty="0"/>
              <a:t>Store Records Digitally and Physically</a:t>
            </a:r>
          </a:p>
        </p:txBody>
      </p:sp>
      <p:sp>
        <p:nvSpPr>
          <p:cNvPr id="35" name="Rectangle 27">
            <a:extLst>
              <a:ext uri="{FF2B5EF4-FFF2-40B4-BE49-F238E27FC236}">
                <a16:creationId xmlns:a16="http://schemas.microsoft.com/office/drawing/2014/main" id="{C6A6AECB-428C-4CB4-B65A-359F08B6D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7" name="Rectangle 28">
            <a:extLst>
              <a:ext uri="{FF2B5EF4-FFF2-40B4-BE49-F238E27FC236}">
                <a16:creationId xmlns:a16="http://schemas.microsoft.com/office/drawing/2014/main" id="{28D1A6ED-2AB6-46A3-A315-485B8BF93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9" name="Rectangle 29">
            <a:extLst>
              <a:ext uri="{FF2B5EF4-FFF2-40B4-BE49-F238E27FC236}">
                <a16:creationId xmlns:a16="http://schemas.microsoft.com/office/drawing/2014/main" id="{B61CE46B-8525-46A8-AB7B-DCBCC1B65F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1" name="Isosceles Triangle 40">
            <a:extLst>
              <a:ext uri="{FF2B5EF4-FFF2-40B4-BE49-F238E27FC236}">
                <a16:creationId xmlns:a16="http://schemas.microsoft.com/office/drawing/2014/main" id="{4412B991-9935-45FB-A17E-8F30DD832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4584518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1BA74-CB6B-D14F-76A5-339707765619}"/>
            </a:ext>
          </a:extLst>
        </p:cNvPr>
        <p:cNvGrpSpPr/>
        <p:nvPr/>
      </p:nvGrpSpPr>
      <p:grpSpPr>
        <a:xfrm>
          <a:off x="0" y="0"/>
          <a:ext cx="0" cy="0"/>
          <a:chOff x="0" y="0"/>
          <a:chExt cx="0" cy="0"/>
        </a:xfrm>
      </p:grpSpPr>
      <p:pic>
        <p:nvPicPr>
          <p:cNvPr id="5" name="Content Placeholder 4" descr="Teamwork organization group organization hierarchy">
            <a:extLst>
              <a:ext uri="{FF2B5EF4-FFF2-40B4-BE49-F238E27FC236}">
                <a16:creationId xmlns:a16="http://schemas.microsoft.com/office/drawing/2014/main" id="{CD95E817-2DF5-7EE6-123F-AD89E5CD7617}"/>
              </a:ext>
            </a:extLst>
          </p:cNvPr>
          <p:cNvPicPr>
            <a:picLocks noGrp="1" noChangeAspect="1"/>
          </p:cNvPicPr>
          <p:nvPr>
            <p:ph sz="half" idx="1"/>
          </p:nvPr>
        </p:nvPicPr>
        <p:blipFill>
          <a:blip r:embed="rId3">
            <a:duotone>
              <a:schemeClr val="bg2">
                <a:shade val="45000"/>
                <a:satMod val="135000"/>
              </a:schemeClr>
              <a:prstClr val="white"/>
            </a:duotone>
            <a:alphaModFix amt="25000"/>
          </a:blip>
          <a:srcRect t="15730"/>
          <a:stretch>
            <a:fillRect/>
          </a:stretch>
        </p:blipFill>
        <p:spPr>
          <a:xfrm>
            <a:off x="1" y="10"/>
            <a:ext cx="12191999" cy="6857990"/>
          </a:xfrm>
          <a:prstGeom prst="rect">
            <a:avLst/>
          </a:prstGeom>
        </p:spPr>
      </p:pic>
      <p:sp>
        <p:nvSpPr>
          <p:cNvPr id="2" name="Title 1">
            <a:extLst>
              <a:ext uri="{FF2B5EF4-FFF2-40B4-BE49-F238E27FC236}">
                <a16:creationId xmlns:a16="http://schemas.microsoft.com/office/drawing/2014/main" id="{17EFD28D-6FDE-3892-6293-F5F5777747CD}"/>
              </a:ext>
            </a:extLst>
          </p:cNvPr>
          <p:cNvSpPr>
            <a:spLocks noGrp="1"/>
          </p:cNvSpPr>
          <p:nvPr>
            <p:ph type="title"/>
          </p:nvPr>
        </p:nvSpPr>
        <p:spPr>
          <a:xfrm>
            <a:off x="677334" y="524697"/>
            <a:ext cx="8596668" cy="1320800"/>
          </a:xfrm>
        </p:spPr>
        <p:txBody>
          <a:bodyPr vert="horz" lIns="91440" tIns="45720" rIns="91440" bIns="45720" rtlCol="0" anchor="t">
            <a:normAutofit/>
          </a:bodyPr>
          <a:lstStyle/>
          <a:p>
            <a:r>
              <a:rPr lang="en-US" dirty="0"/>
              <a:t>Exploring Leading Online Genealogical Platforms</a:t>
            </a:r>
          </a:p>
        </p:txBody>
      </p:sp>
      <p:sp>
        <p:nvSpPr>
          <p:cNvPr id="4" name="Content Placeholder 3">
            <a:extLst>
              <a:ext uri="{FF2B5EF4-FFF2-40B4-BE49-F238E27FC236}">
                <a16:creationId xmlns:a16="http://schemas.microsoft.com/office/drawing/2014/main" id="{42C90D11-7AEF-3C01-DB14-FC17CB94C27F}"/>
              </a:ext>
            </a:extLst>
          </p:cNvPr>
          <p:cNvSpPr>
            <a:spLocks noGrp="1"/>
          </p:cNvSpPr>
          <p:nvPr>
            <p:ph sz="half" idx="2"/>
          </p:nvPr>
        </p:nvSpPr>
        <p:spPr>
          <a:xfrm>
            <a:off x="540174" y="1853611"/>
            <a:ext cx="9354940" cy="4775788"/>
          </a:xfrm>
        </p:spPr>
        <p:txBody>
          <a:bodyPr vert="horz" lIns="91440" tIns="45720" rIns="91440" bIns="45720" rtlCol="0">
            <a:normAutofit fontScale="70000" lnSpcReduction="20000"/>
          </a:bodyPr>
          <a:lstStyle/>
          <a:p>
            <a:r>
              <a:rPr lang="en-US" sz="2900" dirty="0"/>
              <a:t>Cater to Both Novices and Experienced Genealogist</a:t>
            </a:r>
          </a:p>
          <a:p>
            <a:r>
              <a:rPr lang="en-US" sz="2900" dirty="0"/>
              <a:t>Subscription Model Offering a Small Subset of Records for Free</a:t>
            </a:r>
          </a:p>
          <a:p>
            <a:r>
              <a:rPr lang="en-US" sz="2900" dirty="0"/>
              <a:t>Access to Historical Records</a:t>
            </a:r>
          </a:p>
          <a:p>
            <a:r>
              <a:rPr lang="en-US" sz="2900" dirty="0"/>
              <a:t>Family Tree Features: Tools for creating and managing family trees, adding photos, documents, and personal anecdotes to create a comprehensive family history.</a:t>
            </a:r>
          </a:p>
          <a:p>
            <a:r>
              <a:rPr lang="en-US" sz="2900" dirty="0"/>
              <a:t>Search Options: Extensive search options and filters to help users find specific records and ancestors.</a:t>
            </a:r>
          </a:p>
          <a:p>
            <a:r>
              <a:rPr lang="en-US" sz="2900" dirty="0"/>
              <a:t>Record Hints: Use algorithms to suggests records or member trees that may match your ancestors.</a:t>
            </a:r>
          </a:p>
          <a:p>
            <a:r>
              <a:rPr lang="en-US" sz="2900" dirty="0"/>
              <a:t>Community and Collaboration: Features that allow users to connect and share information, fostering a sense of community among researchers.</a:t>
            </a:r>
          </a:p>
          <a:p>
            <a:r>
              <a:rPr lang="en-US" sz="2900" dirty="0"/>
              <a:t>Some have DNA Tools: Advanced DNA testing services that can help identify genetic connections and provide insights into your ancestors.</a:t>
            </a:r>
          </a:p>
          <a:p>
            <a:endParaRPr lang="en-US" dirty="0"/>
          </a:p>
        </p:txBody>
      </p:sp>
    </p:spTree>
    <p:extLst>
      <p:ext uri="{BB962C8B-B14F-4D97-AF65-F5344CB8AC3E}">
        <p14:creationId xmlns:p14="http://schemas.microsoft.com/office/powerpoint/2010/main" val="20103806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710BE-103F-DE0D-E162-B6808E2F1E40}"/>
              </a:ext>
            </a:extLst>
          </p:cNvPr>
          <p:cNvSpPr>
            <a:spLocks noGrp="1"/>
          </p:cNvSpPr>
          <p:nvPr>
            <p:ph type="title"/>
          </p:nvPr>
        </p:nvSpPr>
        <p:spPr>
          <a:xfrm>
            <a:off x="677334" y="609600"/>
            <a:ext cx="8596668" cy="1320800"/>
          </a:xfrm>
        </p:spPr>
        <p:txBody>
          <a:bodyPr anchor="t">
            <a:normAutofit/>
          </a:bodyPr>
          <a:lstStyle/>
          <a:p>
            <a:r>
              <a:rPr lang="en-US" dirty="0"/>
              <a:t>Start With What You Know</a:t>
            </a:r>
          </a:p>
        </p:txBody>
      </p:sp>
      <p:sp>
        <p:nvSpPr>
          <p:cNvPr id="57" name="Content Placeholder 2">
            <a:extLst>
              <a:ext uri="{FF2B5EF4-FFF2-40B4-BE49-F238E27FC236}">
                <a16:creationId xmlns:a16="http://schemas.microsoft.com/office/drawing/2014/main" id="{1F4A0D1D-1938-4ED8-420A-36AF14313F38}"/>
              </a:ext>
            </a:extLst>
          </p:cNvPr>
          <p:cNvSpPr>
            <a:spLocks noGrp="1"/>
          </p:cNvSpPr>
          <p:nvPr>
            <p:ph idx="1"/>
          </p:nvPr>
        </p:nvSpPr>
        <p:spPr>
          <a:xfrm>
            <a:off x="677333" y="1784905"/>
            <a:ext cx="6596615" cy="4381979"/>
          </a:xfrm>
        </p:spPr>
        <p:txBody>
          <a:bodyPr>
            <a:noAutofit/>
          </a:bodyPr>
          <a:lstStyle/>
          <a:p>
            <a:pPr>
              <a:lnSpc>
                <a:spcPct val="90000"/>
              </a:lnSpc>
              <a:buFont typeface="Wingdings 3" panose="05040102010807070707" pitchFamily="18" charset="2"/>
              <a:buChar char=""/>
            </a:pPr>
            <a:r>
              <a:rPr lang="en-US" dirty="0"/>
              <a:t>Begin with Recent Family Members</a:t>
            </a:r>
          </a:p>
          <a:p>
            <a:pPr lvl="1">
              <a:lnSpc>
                <a:spcPct val="90000"/>
              </a:lnSpc>
              <a:buFont typeface="Wingdings 3" panose="05040102010807070707" pitchFamily="18" charset="2"/>
              <a:buChar char=""/>
            </a:pPr>
            <a:r>
              <a:rPr lang="en-US" dirty="0"/>
              <a:t>Start with yourself, parents, and grandparents</a:t>
            </a:r>
          </a:p>
          <a:p>
            <a:pPr lvl="1">
              <a:lnSpc>
                <a:spcPct val="90000"/>
              </a:lnSpc>
              <a:buFont typeface="Wingdings 3" panose="05040102010807070707" pitchFamily="18" charset="2"/>
              <a:buChar char=""/>
            </a:pPr>
            <a:r>
              <a:rPr lang="en-US" dirty="0"/>
              <a:t>Document each person thoroughly before moving on</a:t>
            </a:r>
          </a:p>
          <a:p>
            <a:pPr>
              <a:lnSpc>
                <a:spcPct val="90000"/>
              </a:lnSpc>
              <a:buFont typeface="Wingdings 3" panose="05040102010807070707" pitchFamily="18" charset="2"/>
              <a:buChar char=""/>
            </a:pPr>
            <a:r>
              <a:rPr lang="en-US" dirty="0"/>
              <a:t>Work Backward in Time</a:t>
            </a:r>
          </a:p>
          <a:p>
            <a:pPr lvl="1">
              <a:lnSpc>
                <a:spcPct val="90000"/>
              </a:lnSpc>
              <a:buFont typeface="Wingdings 3" panose="05040102010807070707" pitchFamily="18" charset="2"/>
              <a:buChar char=""/>
            </a:pPr>
            <a:r>
              <a:rPr lang="en-US" dirty="0"/>
              <a:t>Move from the most recent generation to older ones</a:t>
            </a:r>
          </a:p>
          <a:p>
            <a:pPr lvl="1">
              <a:lnSpc>
                <a:spcPct val="90000"/>
              </a:lnSpc>
              <a:buFont typeface="Wingdings 3" panose="05040102010807070707" pitchFamily="18" charset="2"/>
              <a:buChar char=""/>
            </a:pPr>
            <a:r>
              <a:rPr lang="en-US" dirty="0"/>
              <a:t>Focus on one ancestor at a time</a:t>
            </a:r>
          </a:p>
          <a:p>
            <a:pPr>
              <a:lnSpc>
                <a:spcPct val="90000"/>
              </a:lnSpc>
              <a:buFont typeface="Wingdings 3" panose="05040102010807070707" pitchFamily="18" charset="2"/>
              <a:buChar char=""/>
            </a:pPr>
            <a:r>
              <a:rPr lang="en-US" dirty="0"/>
              <a:t>Climb the Family Tree Methodically</a:t>
            </a:r>
          </a:p>
          <a:p>
            <a:pPr lvl="1">
              <a:lnSpc>
                <a:spcPct val="90000"/>
              </a:lnSpc>
              <a:buFont typeface="Wingdings 3" panose="05040102010807070707" pitchFamily="18" charset="2"/>
              <a:buChar char=""/>
            </a:pPr>
            <a:r>
              <a:rPr lang="en-US" dirty="0"/>
              <a:t>Build your tree from the bottom up</a:t>
            </a:r>
          </a:p>
          <a:p>
            <a:pPr lvl="1">
              <a:lnSpc>
                <a:spcPct val="90000"/>
              </a:lnSpc>
              <a:buFont typeface="Wingdings 3" panose="05040102010807070707" pitchFamily="18" charset="2"/>
              <a:buChar char=""/>
            </a:pPr>
            <a:r>
              <a:rPr lang="en-US" dirty="0"/>
              <a:t>Ensure each connection is well-supported</a:t>
            </a:r>
          </a:p>
          <a:p>
            <a:pPr>
              <a:lnSpc>
                <a:spcPct val="90000"/>
              </a:lnSpc>
              <a:buFont typeface="Wingdings 3" panose="05040102010807070707" pitchFamily="18" charset="2"/>
              <a:buChar char=""/>
            </a:pPr>
            <a:r>
              <a:rPr lang="en-US" dirty="0"/>
              <a:t>Avoid Making Assumptions</a:t>
            </a:r>
          </a:p>
          <a:p>
            <a:pPr lvl="1">
              <a:lnSpc>
                <a:spcPct val="90000"/>
              </a:lnSpc>
              <a:buFont typeface="Wingdings 3" panose="05040102010807070707" pitchFamily="18" charset="2"/>
              <a:buChar char=""/>
            </a:pPr>
            <a:r>
              <a:rPr lang="en-US" dirty="0"/>
              <a:t>Don’t skip generations or make unsupported leaps</a:t>
            </a:r>
          </a:p>
        </p:txBody>
      </p:sp>
      <p:pic>
        <p:nvPicPr>
          <p:cNvPr id="59" name="Picture 58" descr="Small tree">
            <a:extLst>
              <a:ext uri="{FF2B5EF4-FFF2-40B4-BE49-F238E27FC236}">
                <a16:creationId xmlns:a16="http://schemas.microsoft.com/office/drawing/2014/main" id="{AFC8BCBD-7E0D-EC41-9A41-9278A8808865}"/>
              </a:ext>
            </a:extLst>
          </p:cNvPr>
          <p:cNvPicPr>
            <a:picLocks noChangeAspect="1"/>
          </p:cNvPicPr>
          <p:nvPr/>
        </p:nvPicPr>
        <p:blipFill>
          <a:blip r:embed="rId3"/>
          <a:srcRect l="14897" r="31023" b="2"/>
          <a:stretch>
            <a:fillRect/>
          </a:stretch>
        </p:blipFill>
        <p:spPr>
          <a:xfrm>
            <a:off x="7765365" y="1270000"/>
            <a:ext cx="3145536" cy="3882362"/>
          </a:xfrm>
          <a:prstGeom prst="rect">
            <a:avLst/>
          </a:prstGeom>
        </p:spPr>
      </p:pic>
    </p:spTree>
    <p:extLst>
      <p:ext uri="{BB962C8B-B14F-4D97-AF65-F5344CB8AC3E}">
        <p14:creationId xmlns:p14="http://schemas.microsoft.com/office/powerpoint/2010/main" val="31048601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4" descr="Teamwork organization group organization hierarchy">
            <a:extLst>
              <a:ext uri="{FF2B5EF4-FFF2-40B4-BE49-F238E27FC236}">
                <a16:creationId xmlns:a16="http://schemas.microsoft.com/office/drawing/2014/main" id="{07AD0509-4310-A660-F2DB-7C0E90CC8991}"/>
              </a:ext>
            </a:extLst>
          </p:cNvPr>
          <p:cNvPicPr>
            <a:picLocks noGrp="1" noChangeAspect="1"/>
          </p:cNvPicPr>
          <p:nvPr>
            <p:ph sz="half" idx="1"/>
          </p:nvPr>
        </p:nvPicPr>
        <p:blipFill>
          <a:blip r:embed="rId3">
            <a:duotone>
              <a:schemeClr val="bg2">
                <a:shade val="45000"/>
                <a:satMod val="135000"/>
              </a:schemeClr>
              <a:prstClr val="white"/>
            </a:duotone>
            <a:alphaModFix amt="25000"/>
          </a:blip>
          <a:srcRect t="15730"/>
          <a:stretch>
            <a:fillRect/>
          </a:stretch>
        </p:blipFill>
        <p:spPr>
          <a:xfrm>
            <a:off x="1" y="10"/>
            <a:ext cx="12191999" cy="6857990"/>
          </a:xfrm>
          <a:prstGeom prst="rect">
            <a:avLst/>
          </a:prstGeom>
        </p:spPr>
      </p:pic>
      <p:grpSp>
        <p:nvGrpSpPr>
          <p:cNvPr id="39" name="Group 38">
            <a:extLst>
              <a:ext uri="{FF2B5EF4-FFF2-40B4-BE49-F238E27FC236}">
                <a16:creationId xmlns:a16="http://schemas.microsoft.com/office/drawing/2014/main" id="{D920209C-E85B-4D6F-A56F-724F5ADA81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8" name="Straight Connector 27">
              <a:extLst>
                <a:ext uri="{FF2B5EF4-FFF2-40B4-BE49-F238E27FC236}">
                  <a16:creationId xmlns:a16="http://schemas.microsoft.com/office/drawing/2014/main" id="{9125522E-1DFD-4F78-912B-B922A2D39D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FDA72C10-FE9D-49B3-80CB-A7EE8BCB38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0" name="Rectangle 23">
              <a:extLst>
                <a:ext uri="{FF2B5EF4-FFF2-40B4-BE49-F238E27FC236}">
                  <a16:creationId xmlns:a16="http://schemas.microsoft.com/office/drawing/2014/main" id="{6E7DF470-1055-45E4-AB9D-11E42EC53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1" name="Rectangle 25">
              <a:extLst>
                <a:ext uri="{FF2B5EF4-FFF2-40B4-BE49-F238E27FC236}">
                  <a16:creationId xmlns:a16="http://schemas.microsoft.com/office/drawing/2014/main" id="{6AA35CFF-3837-4B7F-B875-718AC2E14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2" name="Isosceles Triangle 41">
              <a:extLst>
                <a:ext uri="{FF2B5EF4-FFF2-40B4-BE49-F238E27FC236}">
                  <a16:creationId xmlns:a16="http://schemas.microsoft.com/office/drawing/2014/main" id="{62F41804-A347-47E3-8BD8-BD00CF2F6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3" name="Rectangle 27">
              <a:extLst>
                <a:ext uri="{FF2B5EF4-FFF2-40B4-BE49-F238E27FC236}">
                  <a16:creationId xmlns:a16="http://schemas.microsoft.com/office/drawing/2014/main" id="{76894B81-EE9C-4546-BCFA-DD9ED2C0AD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4" name="Rectangle 28">
              <a:extLst>
                <a:ext uri="{FF2B5EF4-FFF2-40B4-BE49-F238E27FC236}">
                  <a16:creationId xmlns:a16="http://schemas.microsoft.com/office/drawing/2014/main" id="{3AF181D1-71AC-43D8-A6E1-D4C488D5D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5" name="Rectangle 29">
              <a:extLst>
                <a:ext uri="{FF2B5EF4-FFF2-40B4-BE49-F238E27FC236}">
                  <a16:creationId xmlns:a16="http://schemas.microsoft.com/office/drawing/2014/main" id="{4132D661-917C-4D2D-8E37-8590B55D9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6" name="Isosceles Triangle 45">
              <a:extLst>
                <a:ext uri="{FF2B5EF4-FFF2-40B4-BE49-F238E27FC236}">
                  <a16:creationId xmlns:a16="http://schemas.microsoft.com/office/drawing/2014/main" id="{7969643D-8B71-434D-A235-68CB241F9D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7" name="Isosceles Triangle 46">
              <a:extLst>
                <a:ext uri="{FF2B5EF4-FFF2-40B4-BE49-F238E27FC236}">
                  <a16:creationId xmlns:a16="http://schemas.microsoft.com/office/drawing/2014/main" id="{DF15C24A-4BCF-47C0-B2FA-76A0EF338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D031459B-4466-9615-3EB1-08C2CE0FE8C3}"/>
              </a:ext>
            </a:extLst>
          </p:cNvPr>
          <p:cNvSpPr>
            <a:spLocks noGrp="1"/>
          </p:cNvSpPr>
          <p:nvPr>
            <p:ph type="title"/>
          </p:nvPr>
        </p:nvSpPr>
        <p:spPr>
          <a:xfrm>
            <a:off x="677334" y="609600"/>
            <a:ext cx="8596668" cy="1320800"/>
          </a:xfrm>
        </p:spPr>
        <p:txBody>
          <a:bodyPr vert="horz" lIns="91440" tIns="45720" rIns="91440" bIns="45720" rtlCol="0" anchor="t">
            <a:normAutofit/>
          </a:bodyPr>
          <a:lstStyle/>
          <a:p>
            <a:r>
              <a:rPr lang="en-US" dirty="0"/>
              <a:t>Ancestry, MyHeritage, </a:t>
            </a:r>
            <a:r>
              <a:rPr lang="en-US" dirty="0" err="1"/>
              <a:t>FindMyPast</a:t>
            </a:r>
            <a:r>
              <a:rPr lang="en-US" dirty="0"/>
              <a:t>, and FamilySearch</a:t>
            </a:r>
          </a:p>
        </p:txBody>
      </p:sp>
      <p:graphicFrame>
        <p:nvGraphicFramePr>
          <p:cNvPr id="9" name="Content Placeholder 5">
            <a:extLst>
              <a:ext uri="{FF2B5EF4-FFF2-40B4-BE49-F238E27FC236}">
                <a16:creationId xmlns:a16="http://schemas.microsoft.com/office/drawing/2014/main" id="{EF457BA5-8387-4DA5-A1A4-1D7F50193513}"/>
              </a:ext>
            </a:extLst>
          </p:cNvPr>
          <p:cNvGraphicFramePr>
            <a:graphicFrameLocks noGrp="1"/>
          </p:cNvGraphicFramePr>
          <p:nvPr>
            <p:ph sz="half" idx="2"/>
            <p:extLst>
              <p:ext uri="{D42A27DB-BD31-4B8C-83A1-F6EECF244321}">
                <p14:modId xmlns:p14="http://schemas.microsoft.com/office/powerpoint/2010/main" val="2746974265"/>
              </p:ext>
            </p:extLst>
          </p:nvPr>
        </p:nvGraphicFramePr>
        <p:xfrm>
          <a:off x="677862" y="2251018"/>
          <a:ext cx="9091778" cy="3744144"/>
        </p:xfrm>
        <a:graphic>
          <a:graphicData uri="http://schemas.openxmlformats.org/drawingml/2006/table">
            <a:tbl>
              <a:tblPr firstRow="1" bandRow="1">
                <a:tableStyleId>{5C22544A-7EE6-4342-B048-85BDC9FD1C3A}</a:tableStyleId>
              </a:tblPr>
              <a:tblGrid>
                <a:gridCol w="1904496">
                  <a:extLst>
                    <a:ext uri="{9D8B030D-6E8A-4147-A177-3AD203B41FA5}">
                      <a16:colId xmlns:a16="http://schemas.microsoft.com/office/drawing/2014/main" val="711679025"/>
                    </a:ext>
                  </a:extLst>
                </a:gridCol>
                <a:gridCol w="1327130">
                  <a:extLst>
                    <a:ext uri="{9D8B030D-6E8A-4147-A177-3AD203B41FA5}">
                      <a16:colId xmlns:a16="http://schemas.microsoft.com/office/drawing/2014/main" val="2125680542"/>
                    </a:ext>
                  </a:extLst>
                </a:gridCol>
                <a:gridCol w="1652015">
                  <a:extLst>
                    <a:ext uri="{9D8B030D-6E8A-4147-A177-3AD203B41FA5}">
                      <a16:colId xmlns:a16="http://schemas.microsoft.com/office/drawing/2014/main" val="2105367775"/>
                    </a:ext>
                  </a:extLst>
                </a:gridCol>
                <a:gridCol w="1752264">
                  <a:extLst>
                    <a:ext uri="{9D8B030D-6E8A-4147-A177-3AD203B41FA5}">
                      <a16:colId xmlns:a16="http://schemas.microsoft.com/office/drawing/2014/main" val="511681066"/>
                    </a:ext>
                  </a:extLst>
                </a:gridCol>
                <a:gridCol w="2455873">
                  <a:extLst>
                    <a:ext uri="{9D8B030D-6E8A-4147-A177-3AD203B41FA5}">
                      <a16:colId xmlns:a16="http://schemas.microsoft.com/office/drawing/2014/main" val="510682183"/>
                    </a:ext>
                  </a:extLst>
                </a:gridCol>
              </a:tblGrid>
              <a:tr h="430798">
                <a:tc gridSpan="5">
                  <a:txBody>
                    <a:bodyPr/>
                    <a:lstStyle/>
                    <a:p>
                      <a:pPr>
                        <a:buNone/>
                      </a:pPr>
                      <a:r>
                        <a:rPr lang="en-US" sz="2000"/>
                        <a:t>Genealogy Website Features Comparison</a:t>
                      </a:r>
                    </a:p>
                  </a:txBody>
                  <a:tcPr marL="98878" marR="98878" marT="49437" marB="49437"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30279814"/>
                  </a:ext>
                </a:extLst>
              </a:tr>
              <a:tr h="720637">
                <a:tc>
                  <a:txBody>
                    <a:bodyPr/>
                    <a:lstStyle/>
                    <a:p>
                      <a:pPr>
                        <a:buNone/>
                      </a:pPr>
                      <a:r>
                        <a:rPr lang="en-US" sz="2000">
                          <a:solidFill>
                            <a:schemeClr val="bg1"/>
                          </a:solidFill>
                        </a:rPr>
                        <a:t>Website</a:t>
                      </a:r>
                    </a:p>
                  </a:txBody>
                  <a:tcPr marL="98878" marR="98878" marT="49437" marB="49437" anchor="ctr">
                    <a:solidFill>
                      <a:schemeClr val="accent1"/>
                    </a:solidFill>
                  </a:tcPr>
                </a:tc>
                <a:tc>
                  <a:txBody>
                    <a:bodyPr/>
                    <a:lstStyle/>
                    <a:p>
                      <a:pPr>
                        <a:buNone/>
                      </a:pPr>
                      <a:r>
                        <a:rPr lang="en-US" sz="2000">
                          <a:solidFill>
                            <a:schemeClr val="bg1"/>
                          </a:solidFill>
                        </a:rPr>
                        <a:t>Records (Billions)</a:t>
                      </a:r>
                    </a:p>
                  </a:txBody>
                  <a:tcPr marL="98878" marR="98878" marT="49437" marB="49437" anchor="ctr">
                    <a:solidFill>
                      <a:schemeClr val="accent1"/>
                    </a:solidFill>
                  </a:tcPr>
                </a:tc>
                <a:tc>
                  <a:txBody>
                    <a:bodyPr/>
                    <a:lstStyle/>
                    <a:p>
                      <a:pPr>
                        <a:buNone/>
                      </a:pPr>
                      <a:r>
                        <a:rPr lang="en-US" sz="2000">
                          <a:solidFill>
                            <a:schemeClr val="bg1"/>
                          </a:solidFill>
                        </a:rPr>
                        <a:t>Countries Covered</a:t>
                      </a:r>
                    </a:p>
                  </a:txBody>
                  <a:tcPr marL="98878" marR="98878" marT="49437" marB="49437" anchor="ctr">
                    <a:solidFill>
                      <a:schemeClr val="accent1"/>
                    </a:solidFill>
                  </a:tcPr>
                </a:tc>
                <a:tc>
                  <a:txBody>
                    <a:bodyPr/>
                    <a:lstStyle/>
                    <a:p>
                      <a:pPr>
                        <a:buNone/>
                      </a:pPr>
                      <a:r>
                        <a:rPr lang="en-US" sz="2000" dirty="0">
                          <a:solidFill>
                            <a:schemeClr val="bg1"/>
                          </a:solidFill>
                        </a:rPr>
                        <a:t>Access Type</a:t>
                      </a:r>
                    </a:p>
                  </a:txBody>
                  <a:tcPr marL="98878" marR="98878" marT="49437" marB="49437" anchor="ctr">
                    <a:solidFill>
                      <a:schemeClr val="accent1"/>
                    </a:solidFill>
                  </a:tcPr>
                </a:tc>
                <a:tc>
                  <a:txBody>
                    <a:bodyPr/>
                    <a:lstStyle/>
                    <a:p>
                      <a:pPr>
                        <a:buNone/>
                      </a:pPr>
                      <a:r>
                        <a:rPr lang="en-US" sz="2000" dirty="0">
                          <a:solidFill>
                            <a:schemeClr val="bg1"/>
                          </a:solidFill>
                        </a:rPr>
                        <a:t>Unique Features</a:t>
                      </a:r>
                    </a:p>
                  </a:txBody>
                  <a:tcPr marL="98878" marR="98878" marT="49437" marB="49437" anchor="ctr">
                    <a:solidFill>
                      <a:schemeClr val="accent1"/>
                    </a:solidFill>
                  </a:tcPr>
                </a:tc>
                <a:extLst>
                  <a:ext uri="{0D108BD9-81ED-4DB2-BD59-A6C34878D82A}">
                    <a16:rowId xmlns:a16="http://schemas.microsoft.com/office/drawing/2014/main" val="2140636171"/>
                  </a:ext>
                </a:extLst>
              </a:tr>
              <a:tr h="430798">
                <a:tc>
                  <a:txBody>
                    <a:bodyPr/>
                    <a:lstStyle/>
                    <a:p>
                      <a:pPr>
                        <a:buNone/>
                      </a:pPr>
                      <a:r>
                        <a:rPr lang="en-US" sz="2000" dirty="0"/>
                        <a:t>Ancestry</a:t>
                      </a:r>
                    </a:p>
                  </a:txBody>
                  <a:tcPr marL="98878" marR="98878" marT="49437" marB="49437" anchor="ctr"/>
                </a:tc>
                <a:tc>
                  <a:txBody>
                    <a:bodyPr/>
                    <a:lstStyle/>
                    <a:p>
                      <a:pPr>
                        <a:buNone/>
                      </a:pPr>
                      <a:r>
                        <a:rPr lang="en-US" sz="2000"/>
                        <a:t>65+</a:t>
                      </a:r>
                    </a:p>
                  </a:txBody>
                  <a:tcPr marL="98878" marR="98878" marT="49437" marB="49437" anchor="ctr"/>
                </a:tc>
                <a:tc>
                  <a:txBody>
                    <a:bodyPr/>
                    <a:lstStyle/>
                    <a:p>
                      <a:pPr>
                        <a:buNone/>
                      </a:pPr>
                      <a:r>
                        <a:rPr lang="en-US" sz="2000"/>
                        <a:t>80+</a:t>
                      </a:r>
                    </a:p>
                  </a:txBody>
                  <a:tcPr marL="98878" marR="98878" marT="49437" marB="49437" anchor="ctr"/>
                </a:tc>
                <a:tc>
                  <a:txBody>
                    <a:bodyPr/>
                    <a:lstStyle/>
                    <a:p>
                      <a:pPr>
                        <a:buNone/>
                      </a:pPr>
                      <a:r>
                        <a:rPr lang="en-US" sz="2000"/>
                        <a:t>Subscription</a:t>
                      </a:r>
                    </a:p>
                  </a:txBody>
                  <a:tcPr marL="98878" marR="98878" marT="49437" marB="49437" anchor="ctr"/>
                </a:tc>
                <a:tc>
                  <a:txBody>
                    <a:bodyPr/>
                    <a:lstStyle/>
                    <a:p>
                      <a:pPr>
                        <a:buNone/>
                      </a:pPr>
                      <a:r>
                        <a:rPr lang="en-US" sz="2000"/>
                        <a:t>140M user trees</a:t>
                      </a:r>
                    </a:p>
                  </a:txBody>
                  <a:tcPr marL="98878" marR="98878" marT="49437" marB="49437" anchor="ctr"/>
                </a:tc>
                <a:extLst>
                  <a:ext uri="{0D108BD9-81ED-4DB2-BD59-A6C34878D82A}">
                    <a16:rowId xmlns:a16="http://schemas.microsoft.com/office/drawing/2014/main" val="195294108"/>
                  </a:ext>
                </a:extLst>
              </a:tr>
              <a:tr h="720637">
                <a:tc>
                  <a:txBody>
                    <a:bodyPr/>
                    <a:lstStyle/>
                    <a:p>
                      <a:pPr>
                        <a:buNone/>
                      </a:pPr>
                      <a:r>
                        <a:rPr lang="en-US" sz="2000"/>
                        <a:t>My Heritage</a:t>
                      </a:r>
                    </a:p>
                  </a:txBody>
                  <a:tcPr marL="98878" marR="98878" marT="49437" marB="49437" anchor="ctr"/>
                </a:tc>
                <a:tc>
                  <a:txBody>
                    <a:bodyPr/>
                    <a:lstStyle/>
                    <a:p>
                      <a:pPr>
                        <a:buNone/>
                      </a:pPr>
                      <a:r>
                        <a:rPr lang="en-US" sz="2000"/>
                        <a:t>35+</a:t>
                      </a:r>
                    </a:p>
                  </a:txBody>
                  <a:tcPr marL="98878" marR="98878" marT="49437" marB="49437" anchor="ctr"/>
                </a:tc>
                <a:tc>
                  <a:txBody>
                    <a:bodyPr/>
                    <a:lstStyle/>
                    <a:p>
                      <a:pPr>
                        <a:buNone/>
                      </a:pPr>
                      <a:r>
                        <a:rPr lang="en-US" sz="2000"/>
                        <a:t>Non-US sets</a:t>
                      </a:r>
                    </a:p>
                  </a:txBody>
                  <a:tcPr marL="98878" marR="98878" marT="49437" marB="49437" anchor="ctr"/>
                </a:tc>
                <a:tc>
                  <a:txBody>
                    <a:bodyPr/>
                    <a:lstStyle/>
                    <a:p>
                      <a:pPr>
                        <a:buNone/>
                      </a:pPr>
                      <a:r>
                        <a:rPr lang="en-US" sz="2000"/>
                        <a:t>Subscription</a:t>
                      </a:r>
                    </a:p>
                  </a:txBody>
                  <a:tcPr marL="98878" marR="98878" marT="49437" marB="49437" anchor="ctr"/>
                </a:tc>
                <a:tc>
                  <a:txBody>
                    <a:bodyPr/>
                    <a:lstStyle/>
                    <a:p>
                      <a:pPr>
                        <a:buNone/>
                      </a:pPr>
                      <a:r>
                        <a:rPr lang="en-US" sz="2000"/>
                        <a:t>Unique non-US records</a:t>
                      </a:r>
                    </a:p>
                  </a:txBody>
                  <a:tcPr marL="98878" marR="98878" marT="49437" marB="49437" anchor="ctr"/>
                </a:tc>
                <a:extLst>
                  <a:ext uri="{0D108BD9-81ED-4DB2-BD59-A6C34878D82A}">
                    <a16:rowId xmlns:a16="http://schemas.microsoft.com/office/drawing/2014/main" val="49371131"/>
                  </a:ext>
                </a:extLst>
              </a:tr>
              <a:tr h="720637">
                <a:tc>
                  <a:txBody>
                    <a:bodyPr/>
                    <a:lstStyle/>
                    <a:p>
                      <a:pPr>
                        <a:buNone/>
                      </a:pPr>
                      <a:r>
                        <a:rPr lang="en-US" sz="2000"/>
                        <a:t>Find My Past</a:t>
                      </a:r>
                    </a:p>
                  </a:txBody>
                  <a:tcPr marL="98878" marR="98878" marT="49437" marB="49437" anchor="ctr"/>
                </a:tc>
                <a:tc>
                  <a:txBody>
                    <a:bodyPr/>
                    <a:lstStyle/>
                    <a:p>
                      <a:pPr>
                        <a:buNone/>
                      </a:pPr>
                      <a:r>
                        <a:rPr lang="en-US" sz="2000"/>
                        <a:t>Billions</a:t>
                      </a:r>
                    </a:p>
                  </a:txBody>
                  <a:tcPr marL="98878" marR="98878" marT="49437" marB="49437" anchor="ctr"/>
                </a:tc>
                <a:tc>
                  <a:txBody>
                    <a:bodyPr/>
                    <a:lstStyle/>
                    <a:p>
                      <a:pPr>
                        <a:buNone/>
                      </a:pPr>
                      <a:r>
                        <a:rPr lang="en-US" sz="2000"/>
                        <a:t>British Isles focus</a:t>
                      </a:r>
                    </a:p>
                  </a:txBody>
                  <a:tcPr marL="98878" marR="98878" marT="49437" marB="49437" anchor="ctr"/>
                </a:tc>
                <a:tc>
                  <a:txBody>
                    <a:bodyPr/>
                    <a:lstStyle/>
                    <a:p>
                      <a:pPr>
                        <a:buNone/>
                      </a:pPr>
                      <a:r>
                        <a:rPr lang="en-US" sz="2000"/>
                        <a:t>Subscription</a:t>
                      </a:r>
                    </a:p>
                  </a:txBody>
                  <a:tcPr marL="98878" marR="98878" marT="49437" marB="49437" anchor="ctr"/>
                </a:tc>
                <a:tc>
                  <a:txBody>
                    <a:bodyPr/>
                    <a:lstStyle/>
                    <a:p>
                      <a:pPr>
                        <a:buNone/>
                      </a:pPr>
                      <a:r>
                        <a:rPr lang="en-US" sz="2000"/>
                        <a:t>British records, expanding US</a:t>
                      </a:r>
                    </a:p>
                  </a:txBody>
                  <a:tcPr marL="98878" marR="98878" marT="49437" marB="49437" anchor="ctr"/>
                </a:tc>
                <a:extLst>
                  <a:ext uri="{0D108BD9-81ED-4DB2-BD59-A6C34878D82A}">
                    <a16:rowId xmlns:a16="http://schemas.microsoft.com/office/drawing/2014/main" val="2422401332"/>
                  </a:ext>
                </a:extLst>
              </a:tr>
              <a:tr h="720637">
                <a:tc>
                  <a:txBody>
                    <a:bodyPr/>
                    <a:lstStyle/>
                    <a:p>
                      <a:pPr>
                        <a:buNone/>
                      </a:pPr>
                      <a:r>
                        <a:rPr lang="en-US" sz="2000"/>
                        <a:t>FamilySearch</a:t>
                      </a:r>
                    </a:p>
                  </a:txBody>
                  <a:tcPr marL="98878" marR="98878" marT="49437" marB="49437" anchor="ctr"/>
                </a:tc>
                <a:tc>
                  <a:txBody>
                    <a:bodyPr/>
                    <a:lstStyle/>
                    <a:p>
                      <a:pPr>
                        <a:buNone/>
                      </a:pPr>
                      <a:r>
                        <a:rPr lang="en-US" sz="2000"/>
                        <a:t>20.5+</a:t>
                      </a:r>
                    </a:p>
                  </a:txBody>
                  <a:tcPr marL="98878" marR="98878" marT="49437" marB="49437" anchor="ctr"/>
                </a:tc>
                <a:tc>
                  <a:txBody>
                    <a:bodyPr/>
                    <a:lstStyle/>
                    <a:p>
                      <a:pPr>
                        <a:buNone/>
                      </a:pPr>
                      <a:r>
                        <a:rPr lang="en-US" sz="2000"/>
                        <a:t>170+</a:t>
                      </a:r>
                    </a:p>
                  </a:txBody>
                  <a:tcPr marL="98878" marR="98878" marT="49437" marB="49437" anchor="ctr"/>
                </a:tc>
                <a:tc>
                  <a:txBody>
                    <a:bodyPr/>
                    <a:lstStyle/>
                    <a:p>
                      <a:pPr>
                        <a:buNone/>
                      </a:pPr>
                      <a:r>
                        <a:rPr lang="en-US" sz="2000"/>
                        <a:t>Free</a:t>
                      </a:r>
                    </a:p>
                  </a:txBody>
                  <a:tcPr marL="98878" marR="98878" marT="49437" marB="49437" anchor="ctr"/>
                </a:tc>
                <a:tc>
                  <a:txBody>
                    <a:bodyPr/>
                    <a:lstStyle/>
                    <a:p>
                      <a:pPr>
                        <a:buNone/>
                      </a:pPr>
                      <a:r>
                        <a:rPr lang="en-US" sz="2000" dirty="0"/>
                        <a:t>Church-supported, global reach</a:t>
                      </a:r>
                    </a:p>
                  </a:txBody>
                  <a:tcPr marL="98878" marR="98878" marT="49437" marB="49437" anchor="ctr"/>
                </a:tc>
                <a:extLst>
                  <a:ext uri="{0D108BD9-81ED-4DB2-BD59-A6C34878D82A}">
                    <a16:rowId xmlns:a16="http://schemas.microsoft.com/office/drawing/2014/main" val="805302302"/>
                  </a:ext>
                </a:extLst>
              </a:tr>
            </a:tbl>
          </a:graphicData>
        </a:graphic>
      </p:graphicFrame>
    </p:spTree>
    <p:extLst>
      <p:ext uri="{BB962C8B-B14F-4D97-AF65-F5344CB8AC3E}">
        <p14:creationId xmlns:p14="http://schemas.microsoft.com/office/powerpoint/2010/main" val="24599838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4" descr="Teamwork organization group organization hierarchy">
            <a:extLst>
              <a:ext uri="{FF2B5EF4-FFF2-40B4-BE49-F238E27FC236}">
                <a16:creationId xmlns:a16="http://schemas.microsoft.com/office/drawing/2014/main" id="{C1032405-9B13-A295-F6E7-8A737143493A}"/>
              </a:ext>
            </a:extLst>
          </p:cNvPr>
          <p:cNvPicPr>
            <a:picLocks noChangeAspect="1"/>
          </p:cNvPicPr>
          <p:nvPr/>
        </p:nvPicPr>
        <p:blipFill>
          <a:blip r:embed="rId3">
            <a:duotone>
              <a:schemeClr val="bg2">
                <a:shade val="45000"/>
                <a:satMod val="135000"/>
              </a:schemeClr>
              <a:prstClr val="white"/>
            </a:duotone>
            <a:alphaModFix amt="25000"/>
          </a:blip>
          <a:srcRect t="15730"/>
          <a:stretch>
            <a:fillRect/>
          </a:stretch>
        </p:blipFill>
        <p:spPr>
          <a:xfrm>
            <a:off x="1" y="10"/>
            <a:ext cx="12191999" cy="6857990"/>
          </a:xfrm>
          <a:prstGeom prst="rect">
            <a:avLst/>
          </a:prstGeom>
        </p:spPr>
      </p:pic>
      <p:cxnSp>
        <p:nvCxnSpPr>
          <p:cNvPr id="6" name="Straight Connector 5">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44EDA28-7EE5-DEFD-551C-1F31EC52B11B}"/>
              </a:ext>
            </a:extLst>
          </p:cNvPr>
          <p:cNvSpPr>
            <a:spLocks noGrp="1"/>
          </p:cNvSpPr>
          <p:nvPr>
            <p:ph type="title"/>
          </p:nvPr>
        </p:nvSpPr>
        <p:spPr>
          <a:xfrm>
            <a:off x="643467" y="816638"/>
            <a:ext cx="3367359" cy="5224724"/>
          </a:xfrm>
        </p:spPr>
        <p:txBody>
          <a:bodyPr anchor="ctr">
            <a:normAutofit/>
          </a:bodyPr>
          <a:lstStyle/>
          <a:p>
            <a:r>
              <a:rPr lang="en-US" dirty="0"/>
              <a:t>Choosing a Platform and Preserving Your Findings</a:t>
            </a:r>
          </a:p>
        </p:txBody>
      </p:sp>
      <p:sp>
        <p:nvSpPr>
          <p:cNvPr id="3" name="Content Placeholder 2">
            <a:extLst>
              <a:ext uri="{FF2B5EF4-FFF2-40B4-BE49-F238E27FC236}">
                <a16:creationId xmlns:a16="http://schemas.microsoft.com/office/drawing/2014/main" id="{FF675250-E3E1-6B4E-6BDE-4A88700FB14C}"/>
              </a:ext>
            </a:extLst>
          </p:cNvPr>
          <p:cNvSpPr>
            <a:spLocks noGrp="1"/>
          </p:cNvSpPr>
          <p:nvPr>
            <p:ph idx="1"/>
          </p:nvPr>
        </p:nvSpPr>
        <p:spPr>
          <a:xfrm>
            <a:off x="4415633" y="459400"/>
            <a:ext cx="6207916" cy="5939199"/>
          </a:xfrm>
        </p:spPr>
        <p:txBody>
          <a:bodyPr anchor="ctr">
            <a:noAutofit/>
          </a:bodyPr>
          <a:lstStyle/>
          <a:p>
            <a:pPr>
              <a:lnSpc>
                <a:spcPct val="90000"/>
              </a:lnSpc>
            </a:pPr>
            <a:r>
              <a:rPr lang="en-US" dirty="0"/>
              <a:t>Considers Subscription Cost and Size of Record Collections</a:t>
            </a:r>
          </a:p>
          <a:p>
            <a:pPr>
              <a:lnSpc>
                <a:spcPct val="90000"/>
              </a:lnSpc>
            </a:pPr>
            <a:r>
              <a:rPr lang="en-US" dirty="0"/>
              <a:t>Evaluate Platform Features</a:t>
            </a:r>
          </a:p>
          <a:p>
            <a:pPr lvl="1">
              <a:lnSpc>
                <a:spcPct val="90000"/>
              </a:lnSpc>
            </a:pPr>
            <a:r>
              <a:rPr lang="en-US" dirty="0"/>
              <a:t>Importance of tools</a:t>
            </a:r>
          </a:p>
          <a:p>
            <a:pPr lvl="1">
              <a:lnSpc>
                <a:spcPct val="90000"/>
              </a:lnSpc>
            </a:pPr>
            <a:r>
              <a:rPr lang="en-US" dirty="0"/>
              <a:t>Options for uploading photos and adding stories</a:t>
            </a:r>
          </a:p>
          <a:p>
            <a:pPr lvl="1">
              <a:lnSpc>
                <a:spcPct val="90000"/>
              </a:lnSpc>
            </a:pPr>
            <a:r>
              <a:rPr lang="en-US" dirty="0"/>
              <a:t>Collaboration and sharing with others </a:t>
            </a:r>
          </a:p>
          <a:p>
            <a:pPr>
              <a:lnSpc>
                <a:spcPct val="90000"/>
              </a:lnSpc>
            </a:pPr>
            <a:r>
              <a:rPr lang="en-US" dirty="0"/>
              <a:t>Switch Between Platforms for Unique Features</a:t>
            </a:r>
          </a:p>
          <a:p>
            <a:pPr>
              <a:lnSpc>
                <a:spcPct val="90000"/>
              </a:lnSpc>
            </a:pPr>
            <a:r>
              <a:rPr lang="en-US" dirty="0"/>
              <a:t>FamilySearch is a Cost-Effective Option</a:t>
            </a:r>
          </a:p>
          <a:p>
            <a:pPr lvl="1">
              <a:lnSpc>
                <a:spcPct val="90000"/>
              </a:lnSpc>
            </a:pPr>
            <a:r>
              <a:rPr lang="en-US" dirty="0"/>
              <a:t>Preferred by those avoiding subscription fees</a:t>
            </a:r>
          </a:p>
          <a:p>
            <a:pPr lvl="1">
              <a:lnSpc>
                <a:spcPct val="90000"/>
              </a:lnSpc>
            </a:pPr>
            <a:r>
              <a:rPr lang="en-US" dirty="0"/>
              <a:t>Some users don’t like the one-tree format because others can alter ancestors who are deceased </a:t>
            </a:r>
          </a:p>
          <a:p>
            <a:pPr lvl="1">
              <a:lnSpc>
                <a:spcPct val="90000"/>
              </a:lnSpc>
            </a:pPr>
            <a:r>
              <a:rPr lang="en-US" dirty="0"/>
              <a:t>Use for research and maintain tree in offline program</a:t>
            </a:r>
          </a:p>
          <a:p>
            <a:pPr>
              <a:lnSpc>
                <a:spcPct val="90000"/>
              </a:lnSpc>
            </a:pPr>
            <a:r>
              <a:rPr lang="en-US" dirty="0"/>
              <a:t>Whichever You Choose, Preserve Records</a:t>
            </a:r>
          </a:p>
          <a:p>
            <a:pPr lvl="1">
              <a:lnSpc>
                <a:spcPct val="90000"/>
              </a:lnSpc>
            </a:pPr>
            <a:r>
              <a:rPr lang="en-US" dirty="0"/>
              <a:t>Download records for safekeeping if you later cancel subscription or online record becomes unavailable</a:t>
            </a:r>
          </a:p>
          <a:p>
            <a:pPr>
              <a:lnSpc>
                <a:spcPct val="90000"/>
              </a:lnSpc>
            </a:pPr>
            <a:r>
              <a:rPr lang="en-US" dirty="0"/>
              <a:t>Synchronization With Offline Programs</a:t>
            </a:r>
          </a:p>
        </p:txBody>
      </p:sp>
    </p:spTree>
    <p:extLst>
      <p:ext uri="{BB962C8B-B14F-4D97-AF65-F5344CB8AC3E}">
        <p14:creationId xmlns:p14="http://schemas.microsoft.com/office/powerpoint/2010/main" val="36063431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4" descr="Teamwork organization group organization hierarchy">
            <a:extLst>
              <a:ext uri="{FF2B5EF4-FFF2-40B4-BE49-F238E27FC236}">
                <a16:creationId xmlns:a16="http://schemas.microsoft.com/office/drawing/2014/main" id="{AAE8630F-31B1-BF97-2E01-9F21EA0437E7}"/>
              </a:ext>
            </a:extLst>
          </p:cNvPr>
          <p:cNvPicPr>
            <a:picLocks noGrp="1" noChangeAspect="1"/>
          </p:cNvPicPr>
          <p:nvPr>
            <p:ph sz="half" idx="1"/>
          </p:nvPr>
        </p:nvPicPr>
        <p:blipFill>
          <a:blip r:embed="rId3">
            <a:duotone>
              <a:schemeClr val="bg2">
                <a:shade val="45000"/>
                <a:satMod val="135000"/>
              </a:schemeClr>
              <a:prstClr val="white"/>
            </a:duotone>
            <a:alphaModFix amt="25000"/>
          </a:blip>
          <a:srcRect t="15730"/>
          <a:stretch>
            <a:fillRect/>
          </a:stretch>
        </p:blipFill>
        <p:spPr>
          <a:xfrm>
            <a:off x="1" y="10"/>
            <a:ext cx="12191999" cy="6857990"/>
          </a:xfrm>
          <a:prstGeom prst="rect">
            <a:avLst/>
          </a:prstGeom>
        </p:spPr>
      </p:pic>
      <p:grpSp>
        <p:nvGrpSpPr>
          <p:cNvPr id="12" name="Group 11">
            <a:extLst>
              <a:ext uri="{FF2B5EF4-FFF2-40B4-BE49-F238E27FC236}">
                <a16:creationId xmlns:a16="http://schemas.microsoft.com/office/drawing/2014/main" id="{D920209C-E85B-4D6F-A56F-724F5ADA811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 name="Straight Connector 12">
              <a:extLst>
                <a:ext uri="{FF2B5EF4-FFF2-40B4-BE49-F238E27FC236}">
                  <a16:creationId xmlns:a16="http://schemas.microsoft.com/office/drawing/2014/main" id="{9125522E-1DFD-4F78-912B-B922A2D39D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FDA72C10-FE9D-49B3-80CB-A7EE8BCB38F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6E7DF470-1055-45E4-AB9D-11E42EC538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5">
              <a:extLst>
                <a:ext uri="{FF2B5EF4-FFF2-40B4-BE49-F238E27FC236}">
                  <a16:creationId xmlns:a16="http://schemas.microsoft.com/office/drawing/2014/main" id="{6AA35CFF-3837-4B7F-B875-718AC2E14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Isosceles Triangle 16">
              <a:extLst>
                <a:ext uri="{FF2B5EF4-FFF2-40B4-BE49-F238E27FC236}">
                  <a16:creationId xmlns:a16="http://schemas.microsoft.com/office/drawing/2014/main" id="{62F41804-A347-47E3-8BD8-BD00CF2F6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7">
              <a:extLst>
                <a:ext uri="{FF2B5EF4-FFF2-40B4-BE49-F238E27FC236}">
                  <a16:creationId xmlns:a16="http://schemas.microsoft.com/office/drawing/2014/main" id="{76894B81-EE9C-4546-BCFA-DD9ED2C0AD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8">
              <a:extLst>
                <a:ext uri="{FF2B5EF4-FFF2-40B4-BE49-F238E27FC236}">
                  <a16:creationId xmlns:a16="http://schemas.microsoft.com/office/drawing/2014/main" id="{3AF181D1-71AC-43D8-A6E1-D4C488D5DC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Rectangle 29">
              <a:extLst>
                <a:ext uri="{FF2B5EF4-FFF2-40B4-BE49-F238E27FC236}">
                  <a16:creationId xmlns:a16="http://schemas.microsoft.com/office/drawing/2014/main" id="{4132D661-917C-4D2D-8E37-8590B55D9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Isosceles Triangle 20">
              <a:extLst>
                <a:ext uri="{FF2B5EF4-FFF2-40B4-BE49-F238E27FC236}">
                  <a16:creationId xmlns:a16="http://schemas.microsoft.com/office/drawing/2014/main" id="{7969643D-8B71-434D-A235-68CB241F9D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Isosceles Triangle 21">
              <a:extLst>
                <a:ext uri="{FF2B5EF4-FFF2-40B4-BE49-F238E27FC236}">
                  <a16:creationId xmlns:a16="http://schemas.microsoft.com/office/drawing/2014/main" id="{DF15C24A-4BCF-47C0-B2FA-76A0EF338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157B154B-3CC2-3785-EC14-F8B97DEBA0DD}"/>
              </a:ext>
            </a:extLst>
          </p:cNvPr>
          <p:cNvSpPr>
            <a:spLocks noGrp="1"/>
          </p:cNvSpPr>
          <p:nvPr>
            <p:ph type="title"/>
          </p:nvPr>
        </p:nvSpPr>
        <p:spPr>
          <a:xfrm>
            <a:off x="608584" y="609600"/>
            <a:ext cx="9195436" cy="1320800"/>
          </a:xfrm>
        </p:spPr>
        <p:txBody>
          <a:bodyPr vert="horz" lIns="91440" tIns="45720" rIns="91440" bIns="45720" rtlCol="0" anchor="t">
            <a:normAutofit/>
          </a:bodyPr>
          <a:lstStyle/>
          <a:p>
            <a:r>
              <a:rPr lang="en-US" dirty="0"/>
              <a:t>Overview of Offline Genealogical Software</a:t>
            </a:r>
          </a:p>
        </p:txBody>
      </p:sp>
      <p:graphicFrame>
        <p:nvGraphicFramePr>
          <p:cNvPr id="9" name="Content Placeholder 5">
            <a:extLst>
              <a:ext uri="{FF2B5EF4-FFF2-40B4-BE49-F238E27FC236}">
                <a16:creationId xmlns:a16="http://schemas.microsoft.com/office/drawing/2014/main" id="{07C5003B-7768-4B03-BC04-95B14E8445E0}"/>
              </a:ext>
            </a:extLst>
          </p:cNvPr>
          <p:cNvGraphicFramePr>
            <a:graphicFrameLocks noGrp="1"/>
          </p:cNvGraphicFramePr>
          <p:nvPr>
            <p:ph sz="half" idx="2"/>
            <p:extLst>
              <p:ext uri="{D42A27DB-BD31-4B8C-83A1-F6EECF244321}">
                <p14:modId xmlns:p14="http://schemas.microsoft.com/office/powerpoint/2010/main" val="126979564"/>
              </p:ext>
            </p:extLst>
          </p:nvPr>
        </p:nvGraphicFramePr>
        <p:xfrm>
          <a:off x="697876" y="1350940"/>
          <a:ext cx="10013667" cy="5232714"/>
        </p:xfrm>
        <a:graphic>
          <a:graphicData uri="http://schemas.openxmlformats.org/drawingml/2006/table">
            <a:tbl>
              <a:tblPr firstRow="1" bandRow="1">
                <a:tableStyleId>{5C22544A-7EE6-4342-B048-85BDC9FD1C3A}</a:tableStyleId>
              </a:tblPr>
              <a:tblGrid>
                <a:gridCol w="1534255">
                  <a:extLst>
                    <a:ext uri="{9D8B030D-6E8A-4147-A177-3AD203B41FA5}">
                      <a16:colId xmlns:a16="http://schemas.microsoft.com/office/drawing/2014/main" val="968095374"/>
                    </a:ext>
                  </a:extLst>
                </a:gridCol>
                <a:gridCol w="1318360">
                  <a:extLst>
                    <a:ext uri="{9D8B030D-6E8A-4147-A177-3AD203B41FA5}">
                      <a16:colId xmlns:a16="http://schemas.microsoft.com/office/drawing/2014/main" val="1266238674"/>
                    </a:ext>
                  </a:extLst>
                </a:gridCol>
                <a:gridCol w="2180320">
                  <a:extLst>
                    <a:ext uri="{9D8B030D-6E8A-4147-A177-3AD203B41FA5}">
                      <a16:colId xmlns:a16="http://schemas.microsoft.com/office/drawing/2014/main" val="1624888473"/>
                    </a:ext>
                  </a:extLst>
                </a:gridCol>
                <a:gridCol w="2800412">
                  <a:extLst>
                    <a:ext uri="{9D8B030D-6E8A-4147-A177-3AD203B41FA5}">
                      <a16:colId xmlns:a16="http://schemas.microsoft.com/office/drawing/2014/main" val="1660778203"/>
                    </a:ext>
                  </a:extLst>
                </a:gridCol>
                <a:gridCol w="2180320">
                  <a:extLst>
                    <a:ext uri="{9D8B030D-6E8A-4147-A177-3AD203B41FA5}">
                      <a16:colId xmlns:a16="http://schemas.microsoft.com/office/drawing/2014/main" val="4046327466"/>
                    </a:ext>
                  </a:extLst>
                </a:gridCol>
              </a:tblGrid>
              <a:tr h="329627">
                <a:tc gridSpan="5">
                  <a:txBody>
                    <a:bodyPr/>
                    <a:lstStyle/>
                    <a:p>
                      <a:pPr>
                        <a:buNone/>
                      </a:pPr>
                      <a:r>
                        <a:rPr lang="en-US" sz="1800" dirty="0"/>
                        <a:t>Comparison of Offline Genealogical Software Features</a:t>
                      </a:r>
                    </a:p>
                  </a:txBody>
                  <a:tcPr marL="34809" marR="34809" marT="17404" marB="17404"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27582784"/>
                  </a:ext>
                </a:extLst>
              </a:tr>
              <a:tr h="533553">
                <a:tc>
                  <a:txBody>
                    <a:bodyPr/>
                    <a:lstStyle/>
                    <a:p>
                      <a:pPr>
                        <a:buNone/>
                      </a:pPr>
                      <a:r>
                        <a:rPr lang="en-US" sz="1800">
                          <a:solidFill>
                            <a:schemeClr val="bg1"/>
                          </a:solidFill>
                        </a:rPr>
                        <a:t>Software</a:t>
                      </a:r>
                    </a:p>
                  </a:txBody>
                  <a:tcPr marL="34809" marR="34809" marT="17404" marB="17404" anchor="ctr">
                    <a:solidFill>
                      <a:schemeClr val="accent1"/>
                    </a:solidFill>
                  </a:tcPr>
                </a:tc>
                <a:tc>
                  <a:txBody>
                    <a:bodyPr/>
                    <a:lstStyle/>
                    <a:p>
                      <a:pPr>
                        <a:buNone/>
                      </a:pPr>
                      <a:r>
                        <a:rPr lang="en-US" sz="1800">
                          <a:solidFill>
                            <a:schemeClr val="bg1"/>
                          </a:solidFill>
                        </a:rPr>
                        <a:t>Free Version</a:t>
                      </a:r>
                    </a:p>
                  </a:txBody>
                  <a:tcPr marL="34809" marR="34809" marT="17404" marB="17404" anchor="ctr">
                    <a:solidFill>
                      <a:schemeClr val="accent1"/>
                    </a:solidFill>
                  </a:tcPr>
                </a:tc>
                <a:tc>
                  <a:txBody>
                    <a:bodyPr/>
                    <a:lstStyle/>
                    <a:p>
                      <a:pPr>
                        <a:buNone/>
                      </a:pPr>
                      <a:r>
                        <a:rPr lang="en-US" sz="1800">
                          <a:solidFill>
                            <a:schemeClr val="bg1"/>
                          </a:solidFill>
                        </a:rPr>
                        <a:t>Sync Options</a:t>
                      </a:r>
                    </a:p>
                  </a:txBody>
                  <a:tcPr marL="34809" marR="34809" marT="17404" marB="17404" anchor="ctr">
                    <a:solidFill>
                      <a:schemeClr val="accent1"/>
                    </a:solidFill>
                  </a:tcPr>
                </a:tc>
                <a:tc>
                  <a:txBody>
                    <a:bodyPr/>
                    <a:lstStyle/>
                    <a:p>
                      <a:pPr>
                        <a:buNone/>
                      </a:pPr>
                      <a:r>
                        <a:rPr lang="en-US" sz="1800">
                          <a:solidFill>
                            <a:schemeClr val="bg1"/>
                          </a:solidFill>
                        </a:rPr>
                        <a:t>Subscription Impact</a:t>
                      </a:r>
                    </a:p>
                  </a:txBody>
                  <a:tcPr marL="34809" marR="34809" marT="17404" marB="17404" anchor="ctr">
                    <a:solidFill>
                      <a:schemeClr val="accent1"/>
                    </a:solidFill>
                  </a:tcPr>
                </a:tc>
                <a:tc>
                  <a:txBody>
                    <a:bodyPr/>
                    <a:lstStyle/>
                    <a:p>
                      <a:pPr>
                        <a:buNone/>
                      </a:pPr>
                      <a:r>
                        <a:rPr lang="en-US" sz="1800">
                          <a:solidFill>
                            <a:schemeClr val="bg1"/>
                          </a:solidFill>
                        </a:rPr>
                        <a:t>Interfaces With</a:t>
                      </a:r>
                    </a:p>
                  </a:txBody>
                  <a:tcPr marL="34809" marR="34809" marT="17404" marB="17404" anchor="ctr">
                    <a:solidFill>
                      <a:schemeClr val="accent1"/>
                    </a:solidFill>
                  </a:tcPr>
                </a:tc>
                <a:extLst>
                  <a:ext uri="{0D108BD9-81ED-4DB2-BD59-A6C34878D82A}">
                    <a16:rowId xmlns:a16="http://schemas.microsoft.com/office/drawing/2014/main" val="3814090842"/>
                  </a:ext>
                </a:extLst>
              </a:tr>
              <a:tr h="784414">
                <a:tc>
                  <a:txBody>
                    <a:bodyPr/>
                    <a:lstStyle/>
                    <a:p>
                      <a:pPr>
                        <a:buNone/>
                      </a:pPr>
                      <a:r>
                        <a:rPr lang="en-US" sz="1800"/>
                        <a:t>Family Tree Maker</a:t>
                      </a:r>
                    </a:p>
                  </a:txBody>
                  <a:tcPr marL="34809" marR="34809" marT="17404" marB="17404" anchor="ctr"/>
                </a:tc>
                <a:tc>
                  <a:txBody>
                    <a:bodyPr/>
                    <a:lstStyle/>
                    <a:p>
                      <a:pPr>
                        <a:buNone/>
                      </a:pPr>
                      <a:r>
                        <a:rPr lang="en-US" sz="1800"/>
                        <a:t>No</a:t>
                      </a:r>
                    </a:p>
                  </a:txBody>
                  <a:tcPr marL="34809" marR="34809" marT="17404" marB="17404" anchor="ctr"/>
                </a:tc>
                <a:tc>
                  <a:txBody>
                    <a:bodyPr/>
                    <a:lstStyle/>
                    <a:p>
                      <a:pPr>
                        <a:buNone/>
                      </a:pPr>
                      <a:r>
                        <a:rPr lang="en-US" sz="1800" dirty="0"/>
                        <a:t>Ancestry, </a:t>
                      </a:r>
                    </a:p>
                  </a:txBody>
                  <a:tcPr marL="34809" marR="34809" marT="17404" marB="17404" anchor="ctr"/>
                </a:tc>
                <a:tc>
                  <a:txBody>
                    <a:bodyPr/>
                    <a:lstStyle/>
                    <a:p>
                      <a:pPr>
                        <a:buNone/>
                      </a:pPr>
                      <a:r>
                        <a:rPr lang="en-US" sz="1800" dirty="0"/>
                        <a:t>Records/hints restricted after cancellation</a:t>
                      </a:r>
                    </a:p>
                  </a:txBody>
                  <a:tcPr marL="34809" marR="34809" marT="17404" marB="17404" anchor="ctr"/>
                </a:tc>
                <a:tc>
                  <a:txBody>
                    <a:bodyPr/>
                    <a:lstStyle/>
                    <a:p>
                      <a:pPr>
                        <a:buNone/>
                      </a:pPr>
                      <a:r>
                        <a:rPr lang="en-US" sz="1800"/>
                        <a:t>Ancestry, FamilySearch</a:t>
                      </a:r>
                    </a:p>
                  </a:txBody>
                  <a:tcPr marL="34809" marR="34809" marT="17404" marB="17404" anchor="ctr"/>
                </a:tc>
                <a:extLst>
                  <a:ext uri="{0D108BD9-81ED-4DB2-BD59-A6C34878D82A}">
                    <a16:rowId xmlns:a16="http://schemas.microsoft.com/office/drawing/2014/main" val="728384142"/>
                  </a:ext>
                </a:extLst>
              </a:tr>
              <a:tr h="1035275">
                <a:tc>
                  <a:txBody>
                    <a:bodyPr/>
                    <a:lstStyle/>
                    <a:p>
                      <a:pPr>
                        <a:buNone/>
                      </a:pPr>
                      <a:r>
                        <a:rPr lang="en-US" sz="1800"/>
                        <a:t>Legacy Family Tree</a:t>
                      </a:r>
                    </a:p>
                  </a:txBody>
                  <a:tcPr marL="34809" marR="34809" marT="17404" marB="17404" anchor="ctr"/>
                </a:tc>
                <a:tc>
                  <a:txBody>
                    <a:bodyPr/>
                    <a:lstStyle/>
                    <a:p>
                      <a:pPr>
                        <a:buNone/>
                      </a:pPr>
                      <a:r>
                        <a:rPr lang="en-US" sz="1800"/>
                        <a:t>Yes</a:t>
                      </a:r>
                    </a:p>
                  </a:txBody>
                  <a:tcPr marL="34809" marR="34809" marT="17404" marB="17404" anchor="ctr"/>
                </a:tc>
                <a:tc>
                  <a:txBody>
                    <a:bodyPr/>
                    <a:lstStyle/>
                    <a:p>
                      <a:pPr>
                        <a:buNone/>
                      </a:pPr>
                      <a:endParaRPr lang="en-US" sz="1800" dirty="0"/>
                    </a:p>
                  </a:txBody>
                  <a:tcPr marL="34809" marR="34809" marT="17404" marB="17404" anchor="ctr"/>
                </a:tc>
                <a:tc>
                  <a:txBody>
                    <a:bodyPr/>
                    <a:lstStyle/>
                    <a:p>
                      <a:pPr>
                        <a:buNone/>
                      </a:pPr>
                      <a:r>
                        <a:rPr lang="en-US" sz="1800"/>
                        <a:t>Access remains for free version</a:t>
                      </a:r>
                    </a:p>
                  </a:txBody>
                  <a:tcPr marL="34809" marR="34809" marT="17404" marB="17404" anchor="ctr"/>
                </a:tc>
                <a:tc>
                  <a:txBody>
                    <a:bodyPr/>
                    <a:lstStyle/>
                    <a:p>
                      <a:pPr>
                        <a:buNone/>
                      </a:pPr>
                      <a:r>
                        <a:rPr lang="en-US" sz="1800" dirty="0" err="1"/>
                        <a:t>FindMyPast</a:t>
                      </a:r>
                      <a:r>
                        <a:rPr lang="en-US" sz="1800" dirty="0"/>
                        <a:t>, FamilySearch, MyHeritage</a:t>
                      </a:r>
                    </a:p>
                  </a:txBody>
                  <a:tcPr marL="34809" marR="34809" marT="17404" marB="17404" anchor="ctr"/>
                </a:tc>
                <a:extLst>
                  <a:ext uri="{0D108BD9-81ED-4DB2-BD59-A6C34878D82A}">
                    <a16:rowId xmlns:a16="http://schemas.microsoft.com/office/drawing/2014/main" val="1635494209"/>
                  </a:ext>
                </a:extLst>
              </a:tr>
              <a:tr h="784414">
                <a:tc>
                  <a:txBody>
                    <a:bodyPr/>
                    <a:lstStyle/>
                    <a:p>
                      <a:pPr>
                        <a:buNone/>
                      </a:pPr>
                      <a:r>
                        <a:rPr lang="en-US" sz="1800" dirty="0"/>
                        <a:t>Family Historian</a:t>
                      </a:r>
                    </a:p>
                  </a:txBody>
                  <a:tcPr marL="34809" marR="34809" marT="17404" marB="17404" anchor="ctr"/>
                </a:tc>
                <a:tc>
                  <a:txBody>
                    <a:bodyPr/>
                    <a:lstStyle/>
                    <a:p>
                      <a:pPr>
                        <a:buNone/>
                      </a:pPr>
                      <a:r>
                        <a:rPr lang="en-US" sz="1800"/>
                        <a:t>30-day trial</a:t>
                      </a:r>
                    </a:p>
                  </a:txBody>
                  <a:tcPr marL="34809" marR="34809" marT="17404" marB="17404" anchor="ctr"/>
                </a:tc>
                <a:tc>
                  <a:txBody>
                    <a:bodyPr/>
                    <a:lstStyle/>
                    <a:p>
                      <a:pPr>
                        <a:buNone/>
                      </a:pPr>
                      <a:endParaRPr lang="en-US" sz="1800" dirty="0"/>
                    </a:p>
                  </a:txBody>
                  <a:tcPr marL="34809" marR="34809" marT="17404" marB="17404" anchor="ctr"/>
                </a:tc>
                <a:tc>
                  <a:txBody>
                    <a:bodyPr/>
                    <a:lstStyle/>
                    <a:p>
                      <a:pPr>
                        <a:buNone/>
                      </a:pPr>
                      <a:r>
                        <a:rPr lang="en-US" sz="1800" dirty="0"/>
                        <a:t>Trial ends after 30 days</a:t>
                      </a:r>
                    </a:p>
                  </a:txBody>
                  <a:tcPr marL="34809" marR="34809" marT="17404" marB="17404" anchor="ctr"/>
                </a:tc>
                <a:tc>
                  <a:txBody>
                    <a:bodyPr/>
                    <a:lstStyle/>
                    <a:p>
                      <a:pPr>
                        <a:buNone/>
                      </a:pPr>
                      <a:r>
                        <a:rPr lang="en-US" sz="1800"/>
                        <a:t>Find My Past, My Heritage, Family Search</a:t>
                      </a:r>
                    </a:p>
                  </a:txBody>
                  <a:tcPr marL="34809" marR="34809" marT="17404" marB="17404" anchor="ctr"/>
                </a:tc>
                <a:extLst>
                  <a:ext uri="{0D108BD9-81ED-4DB2-BD59-A6C34878D82A}">
                    <a16:rowId xmlns:a16="http://schemas.microsoft.com/office/drawing/2014/main" val="1790753199"/>
                  </a:ext>
                </a:extLst>
              </a:tr>
              <a:tr h="784414">
                <a:tc>
                  <a:txBody>
                    <a:bodyPr/>
                    <a:lstStyle/>
                    <a:p>
                      <a:pPr>
                        <a:buNone/>
                      </a:pPr>
                      <a:r>
                        <a:rPr lang="en-US" sz="1800"/>
                        <a:t>My Heritage Family Tree Builder</a:t>
                      </a:r>
                    </a:p>
                  </a:txBody>
                  <a:tcPr marL="34809" marR="34809" marT="17404" marB="17404" anchor="ctr"/>
                </a:tc>
                <a:tc>
                  <a:txBody>
                    <a:bodyPr/>
                    <a:lstStyle/>
                    <a:p>
                      <a:pPr>
                        <a:buNone/>
                      </a:pPr>
                      <a:r>
                        <a:rPr lang="en-US" sz="1800" dirty="0"/>
                        <a:t>Yes w/MyHeritage</a:t>
                      </a:r>
                    </a:p>
                  </a:txBody>
                  <a:tcPr marL="34809" marR="34809" marT="17404" marB="17404" anchor="ctr"/>
                </a:tc>
                <a:tc>
                  <a:txBody>
                    <a:bodyPr/>
                    <a:lstStyle/>
                    <a:p>
                      <a:pPr>
                        <a:buNone/>
                      </a:pPr>
                      <a:r>
                        <a:rPr lang="en-US" sz="1800" dirty="0"/>
                        <a:t>My Heritage</a:t>
                      </a:r>
                    </a:p>
                  </a:txBody>
                  <a:tcPr marL="34809" marR="34809" marT="17404" marB="17404" anchor="ctr"/>
                </a:tc>
                <a:tc>
                  <a:txBody>
                    <a:bodyPr/>
                    <a:lstStyle/>
                    <a:p>
                      <a:pPr>
                        <a:buNone/>
                      </a:pPr>
                      <a:r>
                        <a:rPr lang="en-US" sz="1800"/>
                        <a:t>Adding people/photos and documents locked after cancellation</a:t>
                      </a:r>
                    </a:p>
                  </a:txBody>
                  <a:tcPr marL="34809" marR="34809" marT="17404" marB="17404" anchor="ctr"/>
                </a:tc>
                <a:tc>
                  <a:txBody>
                    <a:bodyPr/>
                    <a:lstStyle/>
                    <a:p>
                      <a:pPr>
                        <a:buNone/>
                      </a:pPr>
                      <a:r>
                        <a:rPr lang="en-US" sz="1800"/>
                        <a:t>My Heritage, Family Search</a:t>
                      </a:r>
                    </a:p>
                  </a:txBody>
                  <a:tcPr marL="34809" marR="34809" marT="17404" marB="17404" anchor="ctr"/>
                </a:tc>
                <a:extLst>
                  <a:ext uri="{0D108BD9-81ED-4DB2-BD59-A6C34878D82A}">
                    <a16:rowId xmlns:a16="http://schemas.microsoft.com/office/drawing/2014/main" val="3851466063"/>
                  </a:ext>
                </a:extLst>
              </a:tr>
              <a:tr h="784414">
                <a:tc>
                  <a:txBody>
                    <a:bodyPr/>
                    <a:lstStyle/>
                    <a:p>
                      <a:pPr>
                        <a:buNone/>
                      </a:pPr>
                      <a:r>
                        <a:rPr lang="en-US" sz="1800"/>
                        <a:t>Roots Magic</a:t>
                      </a:r>
                    </a:p>
                  </a:txBody>
                  <a:tcPr marL="34809" marR="34809" marT="17404" marB="17404" anchor="ctr"/>
                </a:tc>
                <a:tc>
                  <a:txBody>
                    <a:bodyPr/>
                    <a:lstStyle/>
                    <a:p>
                      <a:pPr>
                        <a:buNone/>
                      </a:pPr>
                      <a:r>
                        <a:rPr lang="en-US" sz="1800"/>
                        <a:t>Yes (Essentials)</a:t>
                      </a:r>
                    </a:p>
                  </a:txBody>
                  <a:tcPr marL="34809" marR="34809" marT="17404" marB="17404" anchor="ctr"/>
                </a:tc>
                <a:tc>
                  <a:txBody>
                    <a:bodyPr/>
                    <a:lstStyle/>
                    <a:p>
                      <a:pPr>
                        <a:buNone/>
                      </a:pPr>
                      <a:r>
                        <a:rPr lang="en-US" sz="1800" dirty="0"/>
                        <a:t>Ancestry</a:t>
                      </a:r>
                    </a:p>
                  </a:txBody>
                  <a:tcPr marL="34809" marR="34809" marT="17404" marB="17404" anchor="ctr"/>
                </a:tc>
                <a:tc>
                  <a:txBody>
                    <a:bodyPr/>
                    <a:lstStyle/>
                    <a:p>
                      <a:pPr>
                        <a:buNone/>
                      </a:pPr>
                      <a:r>
                        <a:rPr lang="en-US" sz="1800"/>
                        <a:t>Free version available indefinitely</a:t>
                      </a:r>
                    </a:p>
                  </a:txBody>
                  <a:tcPr marL="34809" marR="34809" marT="17404" marB="17404" anchor="ctr"/>
                </a:tc>
                <a:tc>
                  <a:txBody>
                    <a:bodyPr/>
                    <a:lstStyle/>
                    <a:p>
                      <a:pPr>
                        <a:buNone/>
                      </a:pPr>
                      <a:r>
                        <a:rPr lang="en-US" sz="1800" dirty="0"/>
                        <a:t>Ancestry, Family Search</a:t>
                      </a:r>
                    </a:p>
                  </a:txBody>
                  <a:tcPr marL="34809" marR="34809" marT="17404" marB="17404" anchor="ctr"/>
                </a:tc>
                <a:extLst>
                  <a:ext uri="{0D108BD9-81ED-4DB2-BD59-A6C34878D82A}">
                    <a16:rowId xmlns:a16="http://schemas.microsoft.com/office/drawing/2014/main" val="4066732826"/>
                  </a:ext>
                </a:extLst>
              </a:tr>
            </a:tbl>
          </a:graphicData>
        </a:graphic>
      </p:graphicFrame>
    </p:spTree>
    <p:extLst>
      <p:ext uri="{BB962C8B-B14F-4D97-AF65-F5344CB8AC3E}">
        <p14:creationId xmlns:p14="http://schemas.microsoft.com/office/powerpoint/2010/main" val="5021586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4" descr="Teamwork organization group organization hierarchy">
            <a:extLst>
              <a:ext uri="{FF2B5EF4-FFF2-40B4-BE49-F238E27FC236}">
                <a16:creationId xmlns:a16="http://schemas.microsoft.com/office/drawing/2014/main" id="{C3DBCB96-5964-AFB1-4AB4-38E102AE922A}"/>
              </a:ext>
            </a:extLst>
          </p:cNvPr>
          <p:cNvPicPr>
            <a:picLocks noChangeAspect="1"/>
          </p:cNvPicPr>
          <p:nvPr/>
        </p:nvPicPr>
        <p:blipFill>
          <a:blip r:embed="rId3">
            <a:duotone>
              <a:schemeClr val="bg2">
                <a:shade val="45000"/>
                <a:satMod val="135000"/>
              </a:schemeClr>
              <a:prstClr val="white"/>
            </a:duotone>
            <a:alphaModFix amt="25000"/>
          </a:blip>
          <a:srcRect t="15730"/>
          <a:stretch>
            <a:fillRect/>
          </a:stretch>
        </p:blipFill>
        <p:spPr>
          <a:xfrm>
            <a:off x="1" y="10"/>
            <a:ext cx="12191999" cy="6857990"/>
          </a:xfrm>
          <a:prstGeom prst="rect">
            <a:avLst/>
          </a:prstGeom>
        </p:spPr>
      </p:pic>
      <p:cxnSp>
        <p:nvCxnSpPr>
          <p:cNvPr id="5" name="Straight Connector 4">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741FEA3-EBC0-C335-CE30-5F2B41F40790}"/>
              </a:ext>
            </a:extLst>
          </p:cNvPr>
          <p:cNvSpPr>
            <a:spLocks noGrp="1"/>
          </p:cNvSpPr>
          <p:nvPr>
            <p:ph type="title"/>
          </p:nvPr>
        </p:nvSpPr>
        <p:spPr>
          <a:xfrm>
            <a:off x="643467" y="816638"/>
            <a:ext cx="3367359" cy="5224724"/>
          </a:xfrm>
        </p:spPr>
        <p:txBody>
          <a:bodyPr anchor="ctr">
            <a:normAutofit/>
          </a:bodyPr>
          <a:lstStyle/>
          <a:p>
            <a:r>
              <a:rPr lang="en-US" dirty="0"/>
              <a:t>Evaluating Offline Programs for Your Needs</a:t>
            </a:r>
          </a:p>
        </p:txBody>
      </p:sp>
      <p:sp>
        <p:nvSpPr>
          <p:cNvPr id="3" name="Content Placeholder 2">
            <a:extLst>
              <a:ext uri="{FF2B5EF4-FFF2-40B4-BE49-F238E27FC236}">
                <a16:creationId xmlns:a16="http://schemas.microsoft.com/office/drawing/2014/main" id="{9EBA38C5-C93E-A90A-8412-CA7D13AB07B7}"/>
              </a:ext>
            </a:extLst>
          </p:cNvPr>
          <p:cNvSpPr>
            <a:spLocks noGrp="1"/>
          </p:cNvSpPr>
          <p:nvPr>
            <p:ph idx="1"/>
          </p:nvPr>
        </p:nvSpPr>
        <p:spPr>
          <a:xfrm>
            <a:off x="4406788" y="507254"/>
            <a:ext cx="5527857" cy="6079175"/>
          </a:xfrm>
        </p:spPr>
        <p:txBody>
          <a:bodyPr anchor="ctr">
            <a:noAutofit/>
          </a:bodyPr>
          <a:lstStyle/>
          <a:p>
            <a:pPr>
              <a:lnSpc>
                <a:spcPct val="90000"/>
              </a:lnSpc>
            </a:pPr>
            <a:r>
              <a:rPr lang="en-US" sz="1800" dirty="0"/>
              <a:t>Assess </a:t>
            </a:r>
            <a:r>
              <a:rPr lang="en-US" dirty="0"/>
              <a:t>Program F</a:t>
            </a:r>
            <a:r>
              <a:rPr lang="en-US" sz="1800" dirty="0"/>
              <a:t>eatures to Ensure Al</a:t>
            </a:r>
            <a:r>
              <a:rPr lang="en-US" dirty="0"/>
              <a:t>i</a:t>
            </a:r>
            <a:r>
              <a:rPr lang="en-US" sz="1800" dirty="0"/>
              <a:t>gnment </a:t>
            </a:r>
            <a:r>
              <a:rPr lang="en-US" dirty="0"/>
              <a:t>W</a:t>
            </a:r>
            <a:r>
              <a:rPr lang="en-US" sz="1800" dirty="0"/>
              <a:t>ith </a:t>
            </a:r>
            <a:r>
              <a:rPr lang="en-US" dirty="0"/>
              <a:t>Y</a:t>
            </a:r>
            <a:r>
              <a:rPr lang="en-US" sz="1800" dirty="0"/>
              <a:t>our Needs</a:t>
            </a:r>
          </a:p>
          <a:p>
            <a:pPr>
              <a:lnSpc>
                <a:spcPct val="90000"/>
              </a:lnSpc>
            </a:pPr>
            <a:r>
              <a:rPr lang="en-US" dirty="0"/>
              <a:t>Reporting Functionality</a:t>
            </a:r>
          </a:p>
          <a:p>
            <a:pPr lvl="1">
              <a:lnSpc>
                <a:spcPct val="90000"/>
              </a:lnSpc>
            </a:pPr>
            <a:r>
              <a:rPr lang="en-US" dirty="0"/>
              <a:t>Check for robust and customizable reporting tools</a:t>
            </a:r>
          </a:p>
          <a:p>
            <a:pPr>
              <a:lnSpc>
                <a:spcPct val="90000"/>
              </a:lnSpc>
            </a:pPr>
            <a:r>
              <a:rPr lang="en-US" dirty="0"/>
              <a:t>Charting Options</a:t>
            </a:r>
          </a:p>
          <a:p>
            <a:pPr lvl="1">
              <a:lnSpc>
                <a:spcPct val="90000"/>
              </a:lnSpc>
            </a:pPr>
            <a:r>
              <a:rPr lang="en-US" dirty="0"/>
              <a:t>Review available chart types and other visualization capabilities</a:t>
            </a:r>
          </a:p>
          <a:p>
            <a:pPr>
              <a:lnSpc>
                <a:spcPct val="90000"/>
              </a:lnSpc>
            </a:pPr>
            <a:r>
              <a:rPr lang="en-US" dirty="0"/>
              <a:t>Document and Photo Management</a:t>
            </a:r>
          </a:p>
          <a:p>
            <a:pPr lvl="1">
              <a:lnSpc>
                <a:spcPct val="90000"/>
              </a:lnSpc>
            </a:pPr>
            <a:r>
              <a:rPr lang="en-US" dirty="0"/>
              <a:t>Evaluate ease of storing and organizing files and images</a:t>
            </a:r>
          </a:p>
          <a:p>
            <a:pPr>
              <a:lnSpc>
                <a:spcPct val="90000"/>
              </a:lnSpc>
            </a:pPr>
            <a:r>
              <a:rPr lang="en-US" dirty="0"/>
              <a:t>Compatibility with Subscription Platforms</a:t>
            </a:r>
          </a:p>
          <a:p>
            <a:pPr>
              <a:lnSpc>
                <a:spcPct val="90000"/>
              </a:lnSpc>
            </a:pPr>
            <a:r>
              <a:rPr lang="en-US" dirty="0"/>
              <a:t>Long-Term Usability Post-Subscription</a:t>
            </a:r>
          </a:p>
          <a:p>
            <a:pPr>
              <a:lnSpc>
                <a:spcPct val="90000"/>
              </a:lnSpc>
            </a:pPr>
            <a:r>
              <a:rPr lang="en-US" dirty="0"/>
              <a:t>Consider Future DNA Analysis Requirements</a:t>
            </a:r>
          </a:p>
          <a:p>
            <a:pPr>
              <a:lnSpc>
                <a:spcPct val="90000"/>
              </a:lnSpc>
            </a:pPr>
            <a:r>
              <a:rPr lang="en-US" dirty="0"/>
              <a:t>Cost and Maintenance/Upgrade Fees</a:t>
            </a:r>
          </a:p>
        </p:txBody>
      </p:sp>
    </p:spTree>
    <p:extLst>
      <p:ext uri="{BB962C8B-B14F-4D97-AF65-F5344CB8AC3E}">
        <p14:creationId xmlns:p14="http://schemas.microsoft.com/office/powerpoint/2010/main" val="14500500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9F8A2FE-0350-E3A1-3F4D-130F1D8BF2AF}"/>
              </a:ext>
            </a:extLst>
          </p:cNvPr>
          <p:cNvSpPr>
            <a:spLocks noGrp="1"/>
          </p:cNvSpPr>
          <p:nvPr>
            <p:ph type="title"/>
          </p:nvPr>
        </p:nvSpPr>
        <p:spPr>
          <a:xfrm>
            <a:off x="643467" y="816638"/>
            <a:ext cx="3367359" cy="5224724"/>
          </a:xfrm>
        </p:spPr>
        <p:txBody>
          <a:bodyPr anchor="ctr">
            <a:normAutofit/>
          </a:bodyPr>
          <a:lstStyle/>
          <a:p>
            <a:r>
              <a:rPr lang="en-US" dirty="0"/>
              <a:t>Continuing Research: Online and Manual Methods</a:t>
            </a:r>
          </a:p>
        </p:txBody>
      </p:sp>
      <p:sp>
        <p:nvSpPr>
          <p:cNvPr id="3" name="Content Placeholder 2">
            <a:extLst>
              <a:ext uri="{FF2B5EF4-FFF2-40B4-BE49-F238E27FC236}">
                <a16:creationId xmlns:a16="http://schemas.microsoft.com/office/drawing/2014/main" id="{9CD88A1F-1AB7-A203-674C-E28DC18063C9}"/>
              </a:ext>
            </a:extLst>
          </p:cNvPr>
          <p:cNvSpPr>
            <a:spLocks noGrp="1"/>
          </p:cNvSpPr>
          <p:nvPr>
            <p:ph idx="1"/>
          </p:nvPr>
        </p:nvSpPr>
        <p:spPr>
          <a:xfrm>
            <a:off x="4654295" y="816638"/>
            <a:ext cx="5362854" cy="5224724"/>
          </a:xfrm>
        </p:spPr>
        <p:txBody>
          <a:bodyPr anchor="ctr">
            <a:noAutofit/>
          </a:bodyPr>
          <a:lstStyle/>
          <a:p>
            <a:r>
              <a:rPr lang="en-US" dirty="0"/>
              <a:t>Online Research Platforms</a:t>
            </a:r>
          </a:p>
          <a:p>
            <a:pPr lvl="1"/>
            <a:r>
              <a:rPr lang="en-US" dirty="0"/>
              <a:t>Create an account</a:t>
            </a:r>
          </a:p>
          <a:p>
            <a:pPr lvl="1"/>
            <a:r>
              <a:rPr lang="en-US" dirty="0"/>
              <a:t>Start your family tree</a:t>
            </a:r>
          </a:p>
          <a:p>
            <a:pPr lvl="1"/>
            <a:r>
              <a:rPr lang="en-US" dirty="0"/>
              <a:t>Utilize hints and self generated searches</a:t>
            </a:r>
          </a:p>
          <a:p>
            <a:r>
              <a:rPr lang="en-US" dirty="0"/>
              <a:t>Limitations of Online Research</a:t>
            </a:r>
          </a:p>
          <a:p>
            <a:pPr lvl="1"/>
            <a:r>
              <a:rPr lang="en-US" dirty="0"/>
              <a:t>There are more records in the world not online than are</a:t>
            </a:r>
          </a:p>
          <a:p>
            <a:pPr lvl="1"/>
            <a:r>
              <a:rPr lang="en-US" dirty="0"/>
              <a:t>Not all records are available digitally</a:t>
            </a:r>
          </a:p>
          <a:p>
            <a:pPr lvl="1"/>
            <a:r>
              <a:rPr lang="en-US" dirty="0"/>
              <a:t>Some records are only available at local archives</a:t>
            </a:r>
          </a:p>
        </p:txBody>
      </p:sp>
    </p:spTree>
    <p:extLst>
      <p:ext uri="{BB962C8B-B14F-4D97-AF65-F5344CB8AC3E}">
        <p14:creationId xmlns:p14="http://schemas.microsoft.com/office/powerpoint/2010/main" val="30234250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BBA1875-0F43-2CB3-C781-0E6B5F08FCF6}"/>
              </a:ext>
            </a:extLst>
          </p:cNvPr>
          <p:cNvSpPr>
            <a:spLocks noGrp="1"/>
          </p:cNvSpPr>
          <p:nvPr>
            <p:ph type="title"/>
          </p:nvPr>
        </p:nvSpPr>
        <p:spPr>
          <a:xfrm>
            <a:off x="643467" y="816638"/>
            <a:ext cx="3367359" cy="5224724"/>
          </a:xfrm>
        </p:spPr>
        <p:txBody>
          <a:bodyPr anchor="ctr">
            <a:normAutofit/>
          </a:bodyPr>
          <a:lstStyle/>
          <a:p>
            <a:r>
              <a:rPr lang="en-US" dirty="0"/>
              <a:t>Backing Up Your Genealogy Data</a:t>
            </a:r>
          </a:p>
        </p:txBody>
      </p:sp>
      <p:sp>
        <p:nvSpPr>
          <p:cNvPr id="3" name="Content Placeholder 2">
            <a:extLst>
              <a:ext uri="{FF2B5EF4-FFF2-40B4-BE49-F238E27FC236}">
                <a16:creationId xmlns:a16="http://schemas.microsoft.com/office/drawing/2014/main" id="{398F278D-7123-6C6D-AB8A-812E5F1E8AB7}"/>
              </a:ext>
            </a:extLst>
          </p:cNvPr>
          <p:cNvSpPr>
            <a:spLocks noGrp="1"/>
          </p:cNvSpPr>
          <p:nvPr>
            <p:ph idx="1"/>
          </p:nvPr>
        </p:nvSpPr>
        <p:spPr>
          <a:xfrm>
            <a:off x="4654294" y="637888"/>
            <a:ext cx="5342227" cy="5790418"/>
          </a:xfrm>
        </p:spPr>
        <p:txBody>
          <a:bodyPr anchor="ctr">
            <a:noAutofit/>
          </a:bodyPr>
          <a:lstStyle/>
          <a:p>
            <a:pPr>
              <a:lnSpc>
                <a:spcPct val="90000"/>
              </a:lnSpc>
            </a:pPr>
            <a:r>
              <a:rPr lang="en-US" dirty="0"/>
              <a:t>Regular Backup Scheduling</a:t>
            </a:r>
          </a:p>
          <a:p>
            <a:pPr lvl="1">
              <a:lnSpc>
                <a:spcPct val="90000"/>
              </a:lnSpc>
            </a:pPr>
            <a:r>
              <a:rPr lang="en-US" dirty="0"/>
              <a:t>Set aside dedicated time for backing up genealogy files</a:t>
            </a:r>
          </a:p>
          <a:p>
            <a:pPr lvl="1">
              <a:lnSpc>
                <a:spcPct val="90000"/>
              </a:lnSpc>
            </a:pPr>
            <a:r>
              <a:rPr lang="en-US" dirty="0"/>
              <a:t>Consistency helps prevent data loss</a:t>
            </a:r>
          </a:p>
          <a:p>
            <a:pPr>
              <a:lnSpc>
                <a:spcPct val="90000"/>
              </a:lnSpc>
            </a:pPr>
            <a:r>
              <a:rPr lang="en-US" dirty="0"/>
              <a:t>Multiple Backup Locations</a:t>
            </a:r>
          </a:p>
          <a:p>
            <a:pPr lvl="1">
              <a:lnSpc>
                <a:spcPct val="90000"/>
              </a:lnSpc>
            </a:pPr>
            <a:r>
              <a:rPr lang="en-US" dirty="0"/>
              <a:t>Store copies on desktop and external hard drive</a:t>
            </a:r>
          </a:p>
          <a:p>
            <a:pPr lvl="1">
              <a:lnSpc>
                <a:spcPct val="90000"/>
              </a:lnSpc>
            </a:pPr>
            <a:r>
              <a:rPr lang="en-US" dirty="0"/>
              <a:t>Use reputable cloud services like Dropbox</a:t>
            </a:r>
          </a:p>
          <a:p>
            <a:pPr>
              <a:lnSpc>
                <a:spcPct val="90000"/>
              </a:lnSpc>
            </a:pPr>
            <a:r>
              <a:rPr lang="en-US" dirty="0"/>
              <a:t>Paper Record Management</a:t>
            </a:r>
          </a:p>
          <a:p>
            <a:pPr lvl="1">
              <a:lnSpc>
                <a:spcPct val="90000"/>
              </a:lnSpc>
            </a:pPr>
            <a:r>
              <a:rPr lang="en-US" dirty="0"/>
              <a:t>Keep duplicate paper copies at separate locations</a:t>
            </a:r>
          </a:p>
          <a:p>
            <a:pPr lvl="1">
              <a:lnSpc>
                <a:spcPct val="90000"/>
              </a:lnSpc>
            </a:pPr>
            <a:r>
              <a:rPr lang="en-US" dirty="0"/>
              <a:t>Consider digitizing documents for added security</a:t>
            </a:r>
          </a:p>
          <a:p>
            <a:pPr>
              <a:lnSpc>
                <a:spcPct val="90000"/>
              </a:lnSpc>
            </a:pPr>
            <a:r>
              <a:rPr lang="en-US" dirty="0"/>
              <a:t>Backup Strategy for Paper-Preferred Users</a:t>
            </a:r>
          </a:p>
          <a:p>
            <a:pPr>
              <a:lnSpc>
                <a:spcPct val="90000"/>
              </a:lnSpc>
            </a:pPr>
            <a:r>
              <a:rPr lang="en-US" dirty="0"/>
              <a:t>Offsite Storage Importance</a:t>
            </a:r>
          </a:p>
          <a:p>
            <a:pPr marL="0" indent="0">
              <a:lnSpc>
                <a:spcPct val="90000"/>
              </a:lnSpc>
              <a:buNone/>
            </a:pPr>
            <a:endParaRPr lang="en-US" dirty="0"/>
          </a:p>
        </p:txBody>
      </p:sp>
    </p:spTree>
    <p:extLst>
      <p:ext uri="{BB962C8B-B14F-4D97-AF65-F5344CB8AC3E}">
        <p14:creationId xmlns:p14="http://schemas.microsoft.com/office/powerpoint/2010/main" val="10441234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2C646A9-495A-908B-32E9-769C3405EB3D}"/>
            </a:ext>
          </a:extLst>
        </p:cNvPr>
        <p:cNvGrpSpPr/>
        <p:nvPr/>
      </p:nvGrpSpPr>
      <p:grpSpPr>
        <a:xfrm>
          <a:off x="0" y="0"/>
          <a:ext cx="0" cy="0"/>
          <a:chOff x="0" y="0"/>
          <a:chExt cx="0" cy="0"/>
        </a:xfrm>
      </p:grpSpPr>
      <p:cxnSp>
        <p:nvCxnSpPr>
          <p:cNvPr id="33" name="Straight Connector 32">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C943B241-857C-AD02-F2F1-69F6E462D129}"/>
              </a:ext>
            </a:extLst>
          </p:cNvPr>
          <p:cNvSpPr>
            <a:spLocks noGrp="1"/>
          </p:cNvSpPr>
          <p:nvPr>
            <p:ph type="title"/>
          </p:nvPr>
        </p:nvSpPr>
        <p:spPr>
          <a:xfrm>
            <a:off x="643467" y="816638"/>
            <a:ext cx="3367359" cy="5224724"/>
          </a:xfrm>
        </p:spPr>
        <p:txBody>
          <a:bodyPr anchor="ctr">
            <a:normAutofit/>
          </a:bodyPr>
          <a:lstStyle/>
          <a:p>
            <a:r>
              <a:rPr lang="en-US" dirty="0"/>
              <a:t>Utilize Educational Resources and Embrace Technology</a:t>
            </a:r>
          </a:p>
        </p:txBody>
      </p:sp>
      <p:sp>
        <p:nvSpPr>
          <p:cNvPr id="5" name="Content Placeholder 4">
            <a:extLst>
              <a:ext uri="{FF2B5EF4-FFF2-40B4-BE49-F238E27FC236}">
                <a16:creationId xmlns:a16="http://schemas.microsoft.com/office/drawing/2014/main" id="{EC05C01A-752A-41E5-B03A-46644588D5D9}"/>
              </a:ext>
            </a:extLst>
          </p:cNvPr>
          <p:cNvSpPr>
            <a:spLocks noGrp="1"/>
          </p:cNvSpPr>
          <p:nvPr>
            <p:ph idx="1"/>
          </p:nvPr>
        </p:nvSpPr>
        <p:spPr>
          <a:xfrm>
            <a:off x="4472782" y="340388"/>
            <a:ext cx="5306215" cy="5933412"/>
          </a:xfrm>
        </p:spPr>
        <p:txBody>
          <a:bodyPr anchor="ctr">
            <a:normAutofit/>
          </a:bodyPr>
          <a:lstStyle/>
          <a:p>
            <a:pPr>
              <a:lnSpc>
                <a:spcPct val="90000"/>
              </a:lnSpc>
            </a:pPr>
            <a:r>
              <a:rPr lang="en-US" dirty="0"/>
              <a:t>Ancestry, FamilySearch and Other Websites</a:t>
            </a:r>
          </a:p>
          <a:p>
            <a:pPr lvl="1">
              <a:lnSpc>
                <a:spcPct val="90000"/>
              </a:lnSpc>
            </a:pPr>
            <a:r>
              <a:rPr lang="en-US" dirty="0"/>
              <a:t>Offer educational resources and instructions to help develop research skills</a:t>
            </a:r>
          </a:p>
          <a:p>
            <a:pPr lvl="1">
              <a:lnSpc>
                <a:spcPct val="90000"/>
              </a:lnSpc>
            </a:pPr>
            <a:r>
              <a:rPr lang="en-US" dirty="0"/>
              <a:t>Instruction on website utilization</a:t>
            </a:r>
          </a:p>
          <a:p>
            <a:pPr>
              <a:lnSpc>
                <a:spcPct val="90000"/>
              </a:lnSpc>
            </a:pPr>
            <a:r>
              <a:rPr lang="en-US" dirty="0"/>
              <a:t>FamilySearch’s Research Wiki</a:t>
            </a:r>
          </a:p>
          <a:p>
            <a:pPr lvl="1">
              <a:lnSpc>
                <a:spcPct val="90000"/>
              </a:lnSpc>
            </a:pPr>
            <a:r>
              <a:rPr lang="en-US" dirty="0"/>
              <a:t>Free online articles covering global genealogy topics</a:t>
            </a:r>
          </a:p>
          <a:p>
            <a:pPr lvl="1">
              <a:lnSpc>
                <a:spcPct val="90000"/>
              </a:lnSpc>
            </a:pPr>
            <a:r>
              <a:rPr lang="en-US" dirty="0"/>
              <a:t>Includes research strategies, guides, and database links</a:t>
            </a:r>
          </a:p>
          <a:p>
            <a:pPr>
              <a:lnSpc>
                <a:spcPct val="90000"/>
              </a:lnSpc>
            </a:pPr>
            <a:r>
              <a:rPr lang="en-US" dirty="0"/>
              <a:t>YouTube as a Source for Education</a:t>
            </a:r>
          </a:p>
          <a:p>
            <a:pPr lvl="1">
              <a:lnSpc>
                <a:spcPct val="90000"/>
              </a:lnSpc>
            </a:pPr>
            <a:r>
              <a:rPr lang="en-US" dirty="0"/>
              <a:t>Watch Professional Genealogist Videos</a:t>
            </a:r>
          </a:p>
          <a:p>
            <a:pPr lvl="1">
              <a:lnSpc>
                <a:spcPct val="90000"/>
              </a:lnSpc>
            </a:pPr>
            <a:r>
              <a:rPr lang="en-US" dirty="0"/>
              <a:t>Research tips and tricks</a:t>
            </a:r>
          </a:p>
          <a:p>
            <a:pPr lvl="1">
              <a:lnSpc>
                <a:spcPct val="90000"/>
              </a:lnSpc>
            </a:pPr>
            <a:r>
              <a:rPr lang="en-US" dirty="0"/>
              <a:t>Industry innovations</a:t>
            </a:r>
          </a:p>
          <a:p>
            <a:pPr lvl="1">
              <a:lnSpc>
                <a:spcPct val="90000"/>
              </a:lnSpc>
            </a:pPr>
            <a:r>
              <a:rPr lang="en-US" dirty="0"/>
              <a:t>Live Q&amp;A sessions for interactive learning</a:t>
            </a:r>
          </a:p>
          <a:p>
            <a:pPr>
              <a:lnSpc>
                <a:spcPct val="90000"/>
              </a:lnSpc>
            </a:pPr>
            <a:r>
              <a:rPr lang="en-US" sz="1600" dirty="0"/>
              <a:t>Join Local Genealogical Societies</a:t>
            </a:r>
          </a:p>
          <a:p>
            <a:pPr lvl="1">
              <a:lnSpc>
                <a:spcPct val="90000"/>
              </a:lnSpc>
            </a:pPr>
            <a:r>
              <a:rPr lang="en-US" dirty="0"/>
              <a:t>Attend regular meetings and program events</a:t>
            </a:r>
            <a:endParaRPr lang="en-US" b="1" dirty="0"/>
          </a:p>
          <a:p>
            <a:pPr lvl="1">
              <a:lnSpc>
                <a:spcPct val="90000"/>
              </a:lnSpc>
            </a:pPr>
            <a:r>
              <a:rPr lang="en-US" dirty="0"/>
              <a:t>exchange ideas, seek advice, and celebrate discoveries</a:t>
            </a:r>
            <a:endParaRPr lang="en-US" b="1" dirty="0"/>
          </a:p>
        </p:txBody>
      </p:sp>
    </p:spTree>
    <p:extLst>
      <p:ext uri="{BB962C8B-B14F-4D97-AF65-F5344CB8AC3E}">
        <p14:creationId xmlns:p14="http://schemas.microsoft.com/office/powerpoint/2010/main" val="40099596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11708-1B17-A46A-2A6A-AFFFF50F2834}"/>
              </a:ext>
            </a:extLst>
          </p:cNvPr>
          <p:cNvSpPr>
            <a:spLocks noGrp="1"/>
          </p:cNvSpPr>
          <p:nvPr>
            <p:ph type="ctrTitle"/>
          </p:nvPr>
        </p:nvSpPr>
        <p:spPr/>
        <p:txBody>
          <a:bodyPr/>
          <a:lstStyle/>
          <a:p>
            <a:pPr algn="ctr"/>
            <a:r>
              <a:rPr lang="en-US" sz="7200" dirty="0"/>
              <a:t>QUESTIONS</a:t>
            </a:r>
          </a:p>
        </p:txBody>
      </p:sp>
      <p:sp>
        <p:nvSpPr>
          <p:cNvPr id="3" name="Subtitle 2">
            <a:extLst>
              <a:ext uri="{FF2B5EF4-FFF2-40B4-BE49-F238E27FC236}">
                <a16:creationId xmlns:a16="http://schemas.microsoft.com/office/drawing/2014/main" id="{FFA4E525-0519-7414-6561-D4BD8D1E1763}"/>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42493525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DDE9CD4-0E0A-4129-8689-A89C4E9A6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3D art of a person">
            <a:extLst>
              <a:ext uri="{FF2B5EF4-FFF2-40B4-BE49-F238E27FC236}">
                <a16:creationId xmlns:a16="http://schemas.microsoft.com/office/drawing/2014/main" id="{6A40BC6E-FC8A-B57B-DF5D-66DFF2A768DB}"/>
              </a:ext>
            </a:extLst>
          </p:cNvPr>
          <p:cNvPicPr>
            <a:picLocks noChangeAspect="1"/>
          </p:cNvPicPr>
          <p:nvPr/>
        </p:nvPicPr>
        <p:blipFill>
          <a:blip r:embed="rId3">
            <a:duotone>
              <a:schemeClr val="bg2">
                <a:shade val="45000"/>
                <a:satMod val="135000"/>
              </a:schemeClr>
              <a:prstClr val="white"/>
            </a:duotone>
            <a:alphaModFix amt="25000"/>
          </a:blip>
          <a:srcRect t="17606" b="26144"/>
          <a:stretch>
            <a:fillRect/>
          </a:stretch>
        </p:blipFill>
        <p:spPr>
          <a:xfrm>
            <a:off x="1" y="10"/>
            <a:ext cx="12191999" cy="6857990"/>
          </a:xfrm>
          <a:prstGeom prst="rect">
            <a:avLst/>
          </a:prstGeom>
        </p:spPr>
      </p:pic>
      <p:grpSp>
        <p:nvGrpSpPr>
          <p:cNvPr id="11" name="Group 10">
            <a:extLst>
              <a:ext uri="{FF2B5EF4-FFF2-40B4-BE49-F238E27FC236}">
                <a16:creationId xmlns:a16="http://schemas.microsoft.com/office/drawing/2014/main" id="{85DB3CA2-FA66-42B9-90EF-394894352D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2" name="Straight Connector 11">
              <a:extLst>
                <a:ext uri="{FF2B5EF4-FFF2-40B4-BE49-F238E27FC236}">
                  <a16:creationId xmlns:a16="http://schemas.microsoft.com/office/drawing/2014/main" id="{2C8D0718-07C6-45A2-A743-BC64673C965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FAE7BCCE-817C-4933-A587-F1EF87D4B4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0E96C1E8-3E07-4AF1-BA61-7FB948F90A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Rectangle 25">
              <a:extLst>
                <a:ext uri="{FF2B5EF4-FFF2-40B4-BE49-F238E27FC236}">
                  <a16:creationId xmlns:a16="http://schemas.microsoft.com/office/drawing/2014/main" id="{B3B592D1-4031-4144-A2DB-B2D8F8C738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Isosceles Triangle 15">
              <a:extLst>
                <a:ext uri="{FF2B5EF4-FFF2-40B4-BE49-F238E27FC236}">
                  <a16:creationId xmlns:a16="http://schemas.microsoft.com/office/drawing/2014/main" id="{55CB28D4-D6D1-4DB7-B557-D5FF65237B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7">
              <a:extLst>
                <a:ext uri="{FF2B5EF4-FFF2-40B4-BE49-F238E27FC236}">
                  <a16:creationId xmlns:a16="http://schemas.microsoft.com/office/drawing/2014/main" id="{F69D97D4-6031-4064-9BBA-2E96839A3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8">
              <a:extLst>
                <a:ext uri="{FF2B5EF4-FFF2-40B4-BE49-F238E27FC236}">
                  <a16:creationId xmlns:a16="http://schemas.microsoft.com/office/drawing/2014/main" id="{BAF978AE-97B1-4224-A562-EBCE373A12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9">
              <a:extLst>
                <a:ext uri="{FF2B5EF4-FFF2-40B4-BE49-F238E27FC236}">
                  <a16:creationId xmlns:a16="http://schemas.microsoft.com/office/drawing/2014/main" id="{3A18250B-41A2-4BA7-9E5C-679CF3AEFB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C8751ECC-5286-4332-9942-2D01B71359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Isosceles Triangle 20">
              <a:extLst>
                <a:ext uri="{FF2B5EF4-FFF2-40B4-BE49-F238E27FC236}">
                  <a16:creationId xmlns:a16="http://schemas.microsoft.com/office/drawing/2014/main" id="{5952A4A6-F619-458C-A026-6E5D6AF15D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C3376E34-777F-444A-AA66-CA15FE8203C9}"/>
              </a:ext>
            </a:extLst>
          </p:cNvPr>
          <p:cNvSpPr>
            <a:spLocks noGrp="1"/>
          </p:cNvSpPr>
          <p:nvPr>
            <p:ph type="title"/>
          </p:nvPr>
        </p:nvSpPr>
        <p:spPr>
          <a:xfrm>
            <a:off x="677334" y="609600"/>
            <a:ext cx="8596668" cy="1320800"/>
          </a:xfrm>
        </p:spPr>
        <p:txBody>
          <a:bodyPr>
            <a:normAutofit/>
          </a:bodyPr>
          <a:lstStyle/>
          <a:p>
            <a:r>
              <a:rPr lang="en-US" dirty="0"/>
              <a:t>Author’s Note and Transparency</a:t>
            </a:r>
          </a:p>
        </p:txBody>
      </p:sp>
      <p:sp>
        <p:nvSpPr>
          <p:cNvPr id="3" name="Content Placeholder 2">
            <a:extLst>
              <a:ext uri="{FF2B5EF4-FFF2-40B4-BE49-F238E27FC236}">
                <a16:creationId xmlns:a16="http://schemas.microsoft.com/office/drawing/2014/main" id="{00D5E791-6F4F-4D66-0E44-51A9F981B54B}"/>
              </a:ext>
            </a:extLst>
          </p:cNvPr>
          <p:cNvSpPr>
            <a:spLocks noGrp="1"/>
          </p:cNvSpPr>
          <p:nvPr>
            <p:ph idx="1"/>
          </p:nvPr>
        </p:nvSpPr>
        <p:spPr>
          <a:xfrm>
            <a:off x="677334" y="2160589"/>
            <a:ext cx="8596668" cy="3880773"/>
          </a:xfrm>
        </p:spPr>
        <p:txBody>
          <a:bodyPr>
            <a:normAutofit lnSpcReduction="10000"/>
          </a:bodyPr>
          <a:lstStyle/>
          <a:p>
            <a:pPr marL="0" indent="0">
              <a:buNone/>
            </a:pPr>
            <a:r>
              <a:rPr lang="en-US" i="1" dirty="0"/>
              <a:t>This presentation was created in part with the help of an artificial intelligence (AI) – Microsoft Co-Pilot. The AI assisted in generating slides from the accompanying handout, but every slide was subsequently reviewed, edited, and refined by the author. The final content is the result of extensive human curation and creativity. I am proud to present this work and assure you that while AI was a tool in the process, the content has been carefully shaped by the author. </a:t>
            </a:r>
          </a:p>
          <a:p>
            <a:pPr marL="0" indent="0">
              <a:buNone/>
            </a:pPr>
            <a:endParaRPr lang="en-US" i="1" dirty="0"/>
          </a:p>
          <a:p>
            <a:pPr marL="0" indent="0">
              <a:buNone/>
            </a:pPr>
            <a:endParaRPr lang="en-US" i="1" dirty="0"/>
          </a:p>
          <a:p>
            <a:pPr marL="0" indent="0">
              <a:spcBef>
                <a:spcPts val="0"/>
              </a:spcBef>
              <a:buNone/>
            </a:pPr>
            <a:r>
              <a:rPr lang="en-US" b="1" dirty="0"/>
              <a:t>Arlene Schmitt</a:t>
            </a:r>
          </a:p>
          <a:p>
            <a:pPr marL="0" indent="0">
              <a:spcBef>
                <a:spcPts val="0"/>
              </a:spcBef>
              <a:buNone/>
            </a:pPr>
            <a:r>
              <a:rPr lang="en-US" b="1" dirty="0"/>
              <a:t>President, Cheboygan County Genealogical Society</a:t>
            </a:r>
          </a:p>
          <a:p>
            <a:pPr marL="0" indent="0">
              <a:buNone/>
            </a:pPr>
            <a:r>
              <a:rPr lang="en-US" b="1" dirty="0">
                <a:hlinkClick r:id="rId4"/>
              </a:rPr>
              <a:t>arleneschmitt@hotmail.com</a:t>
            </a:r>
            <a:endParaRPr lang="en-US" b="1" dirty="0"/>
          </a:p>
          <a:p>
            <a:pPr marL="0" indent="0">
              <a:buNone/>
            </a:pPr>
            <a:r>
              <a:rPr lang="en-US" b="1" dirty="0">
                <a:hlinkClick r:id="rId5"/>
              </a:rPr>
              <a:t>ccgs49721@gmail.com</a:t>
            </a:r>
            <a:endParaRPr lang="en-US" b="1" dirty="0"/>
          </a:p>
          <a:p>
            <a:pPr marL="0" indent="0">
              <a:buNone/>
            </a:pPr>
            <a:endParaRPr lang="en-US" b="1" dirty="0"/>
          </a:p>
          <a:p>
            <a:pPr marL="0" indent="0">
              <a:buNone/>
            </a:pPr>
            <a:endParaRPr lang="en-US" b="1" dirty="0"/>
          </a:p>
          <a:p>
            <a:pPr>
              <a:buFont typeface="Arial" panose="020B0604020202020204" pitchFamily="34" charset="0"/>
              <a:buChar char="•"/>
            </a:pPr>
            <a:endParaRPr lang="en-US" dirty="0"/>
          </a:p>
        </p:txBody>
      </p:sp>
    </p:spTree>
    <p:extLst>
      <p:ext uri="{BB962C8B-B14F-4D97-AF65-F5344CB8AC3E}">
        <p14:creationId xmlns:p14="http://schemas.microsoft.com/office/powerpoint/2010/main" val="5912880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655AE6B0-AC9E-4167-806F-E9DB135FC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15A633-757D-2E20-8515-4E1085734A3C}"/>
              </a:ext>
            </a:extLst>
          </p:cNvPr>
          <p:cNvSpPr>
            <a:spLocks noGrp="1"/>
          </p:cNvSpPr>
          <p:nvPr>
            <p:ph type="title"/>
          </p:nvPr>
        </p:nvSpPr>
        <p:spPr>
          <a:xfrm>
            <a:off x="542481" y="1382486"/>
            <a:ext cx="3547581" cy="4093028"/>
          </a:xfrm>
        </p:spPr>
        <p:txBody>
          <a:bodyPr anchor="ctr">
            <a:normAutofit/>
          </a:bodyPr>
          <a:lstStyle/>
          <a:p>
            <a:r>
              <a:rPr lang="en-US" dirty="0"/>
              <a:t>Finding Family Clues at Home</a:t>
            </a:r>
          </a:p>
        </p:txBody>
      </p:sp>
      <p:grpSp>
        <p:nvGrpSpPr>
          <p:cNvPr id="51" name="Group 50">
            <a:extLst>
              <a:ext uri="{FF2B5EF4-FFF2-40B4-BE49-F238E27FC236}">
                <a16:creationId xmlns:a16="http://schemas.microsoft.com/office/drawing/2014/main" id="{3523416A-383B-4FDC-B4C9-D8EDDFE9C0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37" name="Straight Connector 36">
              <a:extLst>
                <a:ext uri="{FF2B5EF4-FFF2-40B4-BE49-F238E27FC236}">
                  <a16:creationId xmlns:a16="http://schemas.microsoft.com/office/drawing/2014/main" id="{CB0D29D5-3F7C-4197-821B-6D60A66CC0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347FB49A-3541-428A-AADE-682A3C5056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53" name="Rectangle 23">
              <a:extLst>
                <a:ext uri="{FF2B5EF4-FFF2-40B4-BE49-F238E27FC236}">
                  <a16:creationId xmlns:a16="http://schemas.microsoft.com/office/drawing/2014/main" id="{D96F53DC-08F1-42C6-B558-B83D54B27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4" name="Rectangle 25">
              <a:extLst>
                <a:ext uri="{FF2B5EF4-FFF2-40B4-BE49-F238E27FC236}">
                  <a16:creationId xmlns:a16="http://schemas.microsoft.com/office/drawing/2014/main" id="{AFE48CAF-A51C-463F-A570-ED99439A5C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5" name="Isosceles Triangle 54">
              <a:extLst>
                <a:ext uri="{FF2B5EF4-FFF2-40B4-BE49-F238E27FC236}">
                  <a16:creationId xmlns:a16="http://schemas.microsoft.com/office/drawing/2014/main" id="{01F0C48B-50FF-4351-8207-16D0960483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6" name="Rectangle 27">
              <a:extLst>
                <a:ext uri="{FF2B5EF4-FFF2-40B4-BE49-F238E27FC236}">
                  <a16:creationId xmlns:a16="http://schemas.microsoft.com/office/drawing/2014/main" id="{300384B6-5ED6-4F91-A548-B706D8375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Rectangle 28">
              <a:extLst>
                <a:ext uri="{FF2B5EF4-FFF2-40B4-BE49-F238E27FC236}">
                  <a16:creationId xmlns:a16="http://schemas.microsoft.com/office/drawing/2014/main" id="{337AFFAE-C182-463C-9459-8AB3C69D9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8" name="Rectangle 29">
              <a:extLst>
                <a:ext uri="{FF2B5EF4-FFF2-40B4-BE49-F238E27FC236}">
                  <a16:creationId xmlns:a16="http://schemas.microsoft.com/office/drawing/2014/main" id="{510ACF17-C3F0-42BF-BDEB-D07927712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9" name="Isosceles Triangle 58">
              <a:extLst>
                <a:ext uri="{FF2B5EF4-FFF2-40B4-BE49-F238E27FC236}">
                  <a16:creationId xmlns:a16="http://schemas.microsoft.com/office/drawing/2014/main" id="{E804EFD0-B84E-476F-9FC6-6C4A42EA0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60" name="Rectangle 59">
            <a:extLst>
              <a:ext uri="{FF2B5EF4-FFF2-40B4-BE49-F238E27FC236}">
                <a16:creationId xmlns:a16="http://schemas.microsoft.com/office/drawing/2014/main" id="{87BD1F4E-A66D-4C06-86DA-8D56CA7A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9" name="Content Placeholder 2">
            <a:extLst>
              <a:ext uri="{FF2B5EF4-FFF2-40B4-BE49-F238E27FC236}">
                <a16:creationId xmlns:a16="http://schemas.microsoft.com/office/drawing/2014/main" id="{778D7F97-422F-4F31-57F0-91412E622DC2}"/>
              </a:ext>
            </a:extLst>
          </p:cNvPr>
          <p:cNvGraphicFramePr>
            <a:graphicFrameLocks noGrp="1"/>
          </p:cNvGraphicFramePr>
          <p:nvPr>
            <p:ph idx="1"/>
            <p:extLst>
              <p:ext uri="{D42A27DB-BD31-4B8C-83A1-F6EECF244321}">
                <p14:modId xmlns:p14="http://schemas.microsoft.com/office/powerpoint/2010/main" val="502354915"/>
              </p:ext>
            </p:extLst>
          </p:nvPr>
        </p:nvGraphicFramePr>
        <p:xfrm>
          <a:off x="4916553" y="944563"/>
          <a:ext cx="6628804" cy="49795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690076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13" descr="Different colored organizers">
            <a:extLst>
              <a:ext uri="{FF2B5EF4-FFF2-40B4-BE49-F238E27FC236}">
                <a16:creationId xmlns:a16="http://schemas.microsoft.com/office/drawing/2014/main" id="{248023D6-B5E8-FD7D-FCA1-060C4E244187}"/>
              </a:ext>
            </a:extLst>
          </p:cNvPr>
          <p:cNvPicPr>
            <a:picLocks noChangeAspect="1"/>
          </p:cNvPicPr>
          <p:nvPr/>
        </p:nvPicPr>
        <p:blipFill>
          <a:blip r:embed="rId3"/>
          <a:srcRect l="15428" r="14684" b="1"/>
          <a:stretch>
            <a:fillRect/>
          </a:stretch>
        </p:blipFill>
        <p:spPr>
          <a:xfrm>
            <a:off x="6918250" y="-1"/>
            <a:ext cx="5273749"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83D1C8D3-EB28-FB3D-0301-334C16C6D093}"/>
              </a:ext>
            </a:extLst>
          </p:cNvPr>
          <p:cNvSpPr>
            <a:spLocks noGrp="1"/>
          </p:cNvSpPr>
          <p:nvPr>
            <p:ph type="title"/>
          </p:nvPr>
        </p:nvSpPr>
        <p:spPr>
          <a:xfrm>
            <a:off x="677333" y="609600"/>
            <a:ext cx="6237743" cy="1320800"/>
          </a:xfrm>
        </p:spPr>
        <p:txBody>
          <a:bodyPr>
            <a:noAutofit/>
          </a:bodyPr>
          <a:lstStyle/>
          <a:p>
            <a:pPr>
              <a:lnSpc>
                <a:spcPct val="90000"/>
              </a:lnSpc>
            </a:pPr>
            <a:r>
              <a:rPr lang="en-US" dirty="0"/>
              <a:t>Documenting Ancestors: Worksheets and Group Sheets</a:t>
            </a:r>
          </a:p>
        </p:txBody>
      </p:sp>
      <p:sp>
        <p:nvSpPr>
          <p:cNvPr id="3" name="Content Placeholder 2">
            <a:extLst>
              <a:ext uri="{FF2B5EF4-FFF2-40B4-BE49-F238E27FC236}">
                <a16:creationId xmlns:a16="http://schemas.microsoft.com/office/drawing/2014/main" id="{2F0A370A-C534-FD9A-CAC4-0E59F072B76A}"/>
              </a:ext>
            </a:extLst>
          </p:cNvPr>
          <p:cNvSpPr>
            <a:spLocks noGrp="1"/>
          </p:cNvSpPr>
          <p:nvPr>
            <p:ph idx="1"/>
          </p:nvPr>
        </p:nvSpPr>
        <p:spPr>
          <a:xfrm>
            <a:off x="677333" y="2160589"/>
            <a:ext cx="5751819" cy="3880773"/>
          </a:xfrm>
        </p:spPr>
        <p:txBody>
          <a:bodyPr>
            <a:normAutofit/>
          </a:bodyPr>
          <a:lstStyle/>
          <a:p>
            <a:pPr>
              <a:lnSpc>
                <a:spcPct val="90000"/>
              </a:lnSpc>
              <a:buFont typeface="Wingdings 3" panose="05040102010807070707" pitchFamily="18" charset="2"/>
              <a:buChar char=""/>
            </a:pPr>
            <a:r>
              <a:rPr lang="en-US" dirty="0"/>
              <a:t>Begin with a Five-Generations Worksheet</a:t>
            </a:r>
          </a:p>
          <a:p>
            <a:pPr lvl="1">
              <a:lnSpc>
                <a:spcPct val="90000"/>
              </a:lnSpc>
              <a:buFont typeface="Wingdings 3" panose="05040102010807070707" pitchFamily="18" charset="2"/>
              <a:buChar char=""/>
            </a:pPr>
            <a:r>
              <a:rPr lang="en-US" dirty="0"/>
              <a:t>Record basic details for each ancestor</a:t>
            </a:r>
          </a:p>
          <a:p>
            <a:pPr lvl="1">
              <a:lnSpc>
                <a:spcPct val="90000"/>
              </a:lnSpc>
              <a:buFont typeface="Wingdings 3" panose="05040102010807070707" pitchFamily="18" charset="2"/>
              <a:buChar char=""/>
            </a:pPr>
            <a:r>
              <a:rPr lang="en-US" dirty="0"/>
              <a:t>Use the Five-Generation-Ancestor-Chart</a:t>
            </a:r>
          </a:p>
          <a:p>
            <a:pPr>
              <a:lnSpc>
                <a:spcPct val="90000"/>
              </a:lnSpc>
              <a:buFont typeface="Wingdings 3" panose="05040102010807070707" pitchFamily="18" charset="2"/>
              <a:buChar char=""/>
            </a:pPr>
            <a:r>
              <a:rPr lang="en-US" dirty="0"/>
              <a:t>Identify names for further documentation</a:t>
            </a:r>
          </a:p>
          <a:p>
            <a:pPr lvl="1">
              <a:lnSpc>
                <a:spcPct val="90000"/>
              </a:lnSpc>
              <a:buFont typeface="Wingdings 3" panose="05040102010807070707" pitchFamily="18" charset="2"/>
              <a:buChar char=""/>
            </a:pPr>
            <a:r>
              <a:rPr lang="en-US" dirty="0"/>
              <a:t>Focus on each ancestor listed in the worksheet</a:t>
            </a:r>
          </a:p>
          <a:p>
            <a:pPr>
              <a:lnSpc>
                <a:spcPct val="90000"/>
              </a:lnSpc>
              <a:buFont typeface="Wingdings 3" panose="05040102010807070707" pitchFamily="18" charset="2"/>
              <a:buChar char=""/>
            </a:pPr>
            <a:r>
              <a:rPr lang="en-US" dirty="0"/>
              <a:t>Document descendants using Family Group Sheets</a:t>
            </a:r>
          </a:p>
          <a:p>
            <a:pPr lvl="1">
              <a:lnSpc>
                <a:spcPct val="90000"/>
              </a:lnSpc>
              <a:buFont typeface="Wingdings 3" panose="05040102010807070707" pitchFamily="18" charset="2"/>
              <a:buChar char=""/>
            </a:pPr>
            <a:r>
              <a:rPr lang="en-US" dirty="0"/>
              <a:t>Complete a sheet for every couple identified</a:t>
            </a:r>
          </a:p>
          <a:p>
            <a:pPr lvl="1">
              <a:lnSpc>
                <a:spcPct val="90000"/>
              </a:lnSpc>
              <a:buFont typeface="Wingdings 3" panose="05040102010807070707" pitchFamily="18" charset="2"/>
              <a:buChar char=""/>
            </a:pPr>
            <a:r>
              <a:rPr lang="en-US" dirty="0"/>
              <a:t>Utilize the Family-Group-Sheet</a:t>
            </a:r>
          </a:p>
          <a:p>
            <a:pPr lvl="1">
              <a:lnSpc>
                <a:spcPct val="90000"/>
              </a:lnSpc>
              <a:buFont typeface="Wingdings 3" panose="05040102010807070707" pitchFamily="18" charset="2"/>
              <a:buChar char=""/>
            </a:pPr>
            <a:r>
              <a:rPr lang="en-US" dirty="0"/>
              <a:t>Ensure all descendants are accounted for</a:t>
            </a:r>
          </a:p>
        </p:txBody>
      </p:sp>
      <p:cxnSp>
        <p:nvCxnSpPr>
          <p:cNvPr id="16" name="Straight Connector 15">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3"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3"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8273842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9" name="Straight Connector 28">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0"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2" name="Isosceles Triangle 31">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3"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4"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5"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6" name="Isosceles Triangle 35">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7" name="Isosceles Triangle 36">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39" name="Rectangle 38">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8301227"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62FA36A-2631-09C9-60D3-4188FC71E043}"/>
              </a:ext>
            </a:extLst>
          </p:cNvPr>
          <p:cNvPicPr>
            <a:picLocks noChangeAspect="1"/>
          </p:cNvPicPr>
          <p:nvPr/>
        </p:nvPicPr>
        <p:blipFill>
          <a:blip r:embed="rId2"/>
          <a:stretch>
            <a:fillRect/>
          </a:stretch>
        </p:blipFill>
        <p:spPr>
          <a:xfrm>
            <a:off x="489003" y="480058"/>
            <a:ext cx="8289236" cy="5897879"/>
          </a:xfrm>
          <a:prstGeom prst="rect">
            <a:avLst/>
          </a:prstGeom>
        </p:spPr>
      </p:pic>
    </p:spTree>
    <p:extLst>
      <p:ext uri="{BB962C8B-B14F-4D97-AF65-F5344CB8AC3E}">
        <p14:creationId xmlns:p14="http://schemas.microsoft.com/office/powerpoint/2010/main" val="30254566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7" name="Straight Connector 46">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8"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9"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0" name="Isosceles Triangle 49">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1"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2"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3"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4" name="Isosceles Triangle 53">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5" name="Isosceles Triangle 54">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57" name="Rectangle 56">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8301227"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89567A2-5D0D-A86B-1456-45164F976710}"/>
              </a:ext>
            </a:extLst>
          </p:cNvPr>
          <p:cNvPicPr>
            <a:picLocks noChangeAspect="1"/>
          </p:cNvPicPr>
          <p:nvPr/>
        </p:nvPicPr>
        <p:blipFill>
          <a:blip r:embed="rId2"/>
          <a:stretch>
            <a:fillRect/>
          </a:stretch>
        </p:blipFill>
        <p:spPr>
          <a:xfrm>
            <a:off x="489002" y="507915"/>
            <a:ext cx="8190326" cy="5833702"/>
          </a:xfrm>
          <a:prstGeom prst="rect">
            <a:avLst/>
          </a:prstGeom>
        </p:spPr>
      </p:pic>
    </p:spTree>
    <p:extLst>
      <p:ext uri="{BB962C8B-B14F-4D97-AF65-F5344CB8AC3E}">
        <p14:creationId xmlns:p14="http://schemas.microsoft.com/office/powerpoint/2010/main" val="7392802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0ED0A39-5D65-94B3-1A2F-E0862C7A1690}"/>
              </a:ext>
            </a:extLst>
          </p:cNvPr>
          <p:cNvSpPr>
            <a:spLocks noGrp="1"/>
          </p:cNvSpPr>
          <p:nvPr>
            <p:ph type="title"/>
          </p:nvPr>
        </p:nvSpPr>
        <p:spPr>
          <a:xfrm>
            <a:off x="643467" y="816638"/>
            <a:ext cx="3367359" cy="5224724"/>
          </a:xfrm>
        </p:spPr>
        <p:txBody>
          <a:bodyPr anchor="ctr">
            <a:normAutofit/>
          </a:bodyPr>
          <a:lstStyle/>
          <a:p>
            <a:r>
              <a:rPr lang="en-US" dirty="0"/>
              <a:t>Standard Format for Recording Facts</a:t>
            </a:r>
          </a:p>
        </p:txBody>
      </p:sp>
      <p:sp>
        <p:nvSpPr>
          <p:cNvPr id="3" name="Content Placeholder 2">
            <a:extLst>
              <a:ext uri="{FF2B5EF4-FFF2-40B4-BE49-F238E27FC236}">
                <a16:creationId xmlns:a16="http://schemas.microsoft.com/office/drawing/2014/main" id="{A2746A17-819B-BA3B-A2F1-23AC19F7D145}"/>
              </a:ext>
            </a:extLst>
          </p:cNvPr>
          <p:cNvSpPr>
            <a:spLocks noGrp="1"/>
          </p:cNvSpPr>
          <p:nvPr>
            <p:ph idx="1"/>
          </p:nvPr>
        </p:nvSpPr>
        <p:spPr>
          <a:xfrm>
            <a:off x="4321087" y="398412"/>
            <a:ext cx="5800814" cy="6143584"/>
          </a:xfrm>
        </p:spPr>
        <p:txBody>
          <a:bodyPr anchor="ctr">
            <a:noAutofit/>
          </a:bodyPr>
          <a:lstStyle/>
          <a:p>
            <a:pPr>
              <a:lnSpc>
                <a:spcPct val="90000"/>
              </a:lnSpc>
            </a:pPr>
            <a:r>
              <a:rPr lang="en-US" dirty="0"/>
              <a:t>Names</a:t>
            </a:r>
          </a:p>
          <a:p>
            <a:pPr lvl="1">
              <a:lnSpc>
                <a:spcPct val="90000"/>
              </a:lnSpc>
            </a:pPr>
            <a:r>
              <a:rPr lang="en-US" dirty="0"/>
              <a:t>Record full names at birth</a:t>
            </a:r>
          </a:p>
          <a:p>
            <a:pPr lvl="1">
              <a:lnSpc>
                <a:spcPct val="90000"/>
              </a:lnSpc>
            </a:pPr>
            <a:r>
              <a:rPr lang="en-US" dirty="0"/>
              <a:t>Use women’s maiden name</a:t>
            </a:r>
          </a:p>
          <a:p>
            <a:pPr lvl="1">
              <a:lnSpc>
                <a:spcPct val="90000"/>
              </a:lnSpc>
            </a:pPr>
            <a:r>
              <a:rPr lang="en-US" dirty="0"/>
              <a:t>Last name, first, middle</a:t>
            </a:r>
          </a:p>
          <a:p>
            <a:pPr lvl="1">
              <a:lnSpc>
                <a:spcPct val="90000"/>
              </a:lnSpc>
            </a:pPr>
            <a:r>
              <a:rPr lang="en-US" dirty="0"/>
              <a:t>Make note of any nicknames, preferred name or titles or surname variations</a:t>
            </a:r>
          </a:p>
          <a:p>
            <a:pPr>
              <a:lnSpc>
                <a:spcPct val="90000"/>
              </a:lnSpc>
            </a:pPr>
            <a:r>
              <a:rPr lang="en-US" dirty="0"/>
              <a:t>Dates </a:t>
            </a:r>
          </a:p>
          <a:p>
            <a:pPr lvl="1">
              <a:lnSpc>
                <a:spcPct val="90000"/>
              </a:lnSpc>
            </a:pPr>
            <a:r>
              <a:rPr lang="en-US" dirty="0"/>
              <a:t>Format day-month-year</a:t>
            </a:r>
          </a:p>
          <a:p>
            <a:pPr lvl="1">
              <a:lnSpc>
                <a:spcPct val="90000"/>
              </a:lnSpc>
            </a:pPr>
            <a:r>
              <a:rPr lang="en-US" dirty="0"/>
              <a:t>For example: 15 Jan 1975</a:t>
            </a:r>
          </a:p>
          <a:p>
            <a:pPr lvl="1">
              <a:lnSpc>
                <a:spcPct val="90000"/>
              </a:lnSpc>
            </a:pPr>
            <a:r>
              <a:rPr lang="en-US" dirty="0"/>
              <a:t>If not exact use about = “</a:t>
            </a:r>
            <a:r>
              <a:rPr lang="en-US" dirty="0" err="1"/>
              <a:t>abt</a:t>
            </a:r>
            <a:r>
              <a:rPr lang="en-US" dirty="0"/>
              <a:t>”    after =“aft”    before =“</a:t>
            </a:r>
            <a:r>
              <a:rPr lang="en-US" dirty="0" err="1"/>
              <a:t>bef</a:t>
            </a:r>
            <a:r>
              <a:rPr lang="en-US" dirty="0"/>
              <a:t>”    between =“bet”     calculated =“</a:t>
            </a:r>
            <a:r>
              <a:rPr lang="en-US" dirty="0" err="1"/>
              <a:t>cal</a:t>
            </a:r>
            <a:r>
              <a:rPr lang="en-US" dirty="0"/>
              <a:t>” </a:t>
            </a:r>
          </a:p>
          <a:p>
            <a:pPr>
              <a:lnSpc>
                <a:spcPct val="90000"/>
              </a:lnSpc>
            </a:pPr>
            <a:r>
              <a:rPr lang="en-US" dirty="0"/>
              <a:t>Places</a:t>
            </a:r>
          </a:p>
          <a:p>
            <a:pPr lvl="1">
              <a:lnSpc>
                <a:spcPct val="90000"/>
              </a:lnSpc>
            </a:pPr>
            <a:r>
              <a:rPr lang="en-US" dirty="0"/>
              <a:t>Always enter the place name as known on the day the event took place</a:t>
            </a:r>
          </a:p>
          <a:p>
            <a:pPr lvl="1">
              <a:lnSpc>
                <a:spcPct val="90000"/>
              </a:lnSpc>
            </a:pPr>
            <a:r>
              <a:rPr lang="en-US" dirty="0"/>
              <a:t>Record city or township, county, state and country </a:t>
            </a:r>
          </a:p>
          <a:p>
            <a:pPr lvl="2">
              <a:lnSpc>
                <a:spcPct val="90000"/>
              </a:lnSpc>
            </a:pPr>
            <a:r>
              <a:rPr lang="en-US" dirty="0"/>
              <a:t>Cheboygan, Cheboygan, Michigan, USA</a:t>
            </a:r>
          </a:p>
          <a:p>
            <a:pPr lvl="2">
              <a:lnSpc>
                <a:spcPct val="90000"/>
              </a:lnSpc>
            </a:pPr>
            <a:r>
              <a:rPr lang="en-US" dirty="0"/>
              <a:t>Benton Township, Cheboygan, Michigan, USA</a:t>
            </a:r>
          </a:p>
          <a:p>
            <a:pPr>
              <a:lnSpc>
                <a:spcPct val="90000"/>
              </a:lnSpc>
            </a:pPr>
            <a:endParaRPr lang="en-US" dirty="0"/>
          </a:p>
        </p:txBody>
      </p:sp>
    </p:spTree>
    <p:extLst>
      <p:ext uri="{BB962C8B-B14F-4D97-AF65-F5344CB8AC3E}">
        <p14:creationId xmlns:p14="http://schemas.microsoft.com/office/powerpoint/2010/main" val="9365672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79133-F77D-6893-9D9E-D94ED8995BAE}"/>
              </a:ext>
            </a:extLst>
          </p:cNvPr>
          <p:cNvSpPr>
            <a:spLocks noGrp="1"/>
          </p:cNvSpPr>
          <p:nvPr>
            <p:ph type="title"/>
          </p:nvPr>
        </p:nvSpPr>
        <p:spPr>
          <a:xfrm>
            <a:off x="652481" y="1382486"/>
            <a:ext cx="3547581" cy="4093028"/>
          </a:xfrm>
        </p:spPr>
        <p:txBody>
          <a:bodyPr anchor="ctr">
            <a:normAutofit/>
          </a:bodyPr>
          <a:lstStyle/>
          <a:p>
            <a:r>
              <a:rPr lang="en-US"/>
              <a:t>Interviewing Living Relatives</a:t>
            </a:r>
            <a:endParaRPr lang="en-US" dirty="0"/>
          </a:p>
        </p:txBody>
      </p:sp>
      <p:graphicFrame>
        <p:nvGraphicFramePr>
          <p:cNvPr id="14" name="Content Placeholder 2">
            <a:extLst>
              <a:ext uri="{FF2B5EF4-FFF2-40B4-BE49-F238E27FC236}">
                <a16:creationId xmlns:a16="http://schemas.microsoft.com/office/drawing/2014/main" id="{9AECCDBD-0328-64DE-76FC-39E9622C4DF2}"/>
              </a:ext>
            </a:extLst>
          </p:cNvPr>
          <p:cNvGraphicFramePr>
            <a:graphicFrameLocks noGrp="1"/>
          </p:cNvGraphicFramePr>
          <p:nvPr>
            <p:ph idx="1"/>
            <p:extLst>
              <p:ext uri="{D42A27DB-BD31-4B8C-83A1-F6EECF244321}">
                <p14:modId xmlns:p14="http://schemas.microsoft.com/office/powerpoint/2010/main" val="3453771909"/>
              </p:ext>
            </p:extLst>
          </p:nvPr>
        </p:nvGraphicFramePr>
        <p:xfrm>
          <a:off x="4275665" y="672353"/>
          <a:ext cx="7719112" cy="60040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713064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Facet</Template>
  <TotalTime>12069</TotalTime>
  <Words>10601</Words>
  <Application>Microsoft Office PowerPoint</Application>
  <PresentationFormat>Widescreen</PresentationFormat>
  <Paragraphs>695</Paragraphs>
  <Slides>38</Slides>
  <Notes>35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Aptos</vt:lpstr>
      <vt:lpstr>Arial</vt:lpstr>
      <vt:lpstr>Trebuchet MS</vt:lpstr>
      <vt:lpstr>Wingdings 3</vt:lpstr>
      <vt:lpstr>Facet</vt:lpstr>
      <vt:lpstr>Introduction to Genealogy and Family History</vt:lpstr>
      <vt:lpstr>Introduction to Genealogy and Family History</vt:lpstr>
      <vt:lpstr>Start With What You Know</vt:lpstr>
      <vt:lpstr>Finding Family Clues at Home</vt:lpstr>
      <vt:lpstr>Documenting Ancestors: Worksheets and Group Sheets</vt:lpstr>
      <vt:lpstr>PowerPoint Presentation</vt:lpstr>
      <vt:lpstr>PowerPoint Presentation</vt:lpstr>
      <vt:lpstr>Standard Format for Recording Facts</vt:lpstr>
      <vt:lpstr>Interviewing Living Relatives</vt:lpstr>
      <vt:lpstr>Tips for Conducting Family History Interviews</vt:lpstr>
      <vt:lpstr>Choosing and Tailoring Interview Questions</vt:lpstr>
      <vt:lpstr>Genealogical Proof Standard (GPS)</vt:lpstr>
      <vt:lpstr>Reasonably Exhaustive Research</vt:lpstr>
      <vt:lpstr>Source Citation for Each Statement of Fact  </vt:lpstr>
      <vt:lpstr>Types of Sources: Original, Derivative, Primary, Secondary</vt:lpstr>
      <vt:lpstr>Analyzing and Interpreting Evidence</vt:lpstr>
      <vt:lpstr>Resolving Contradictions in Evidence</vt:lpstr>
      <vt:lpstr>Vital Records: Birth, Marriage, Divorce, Death</vt:lpstr>
      <vt:lpstr>Cemetery Records and Church Records</vt:lpstr>
      <vt:lpstr>Census Records</vt:lpstr>
      <vt:lpstr>Newspapers, Obituaries, and Life Events</vt:lpstr>
      <vt:lpstr>City Directories, Probate and Land Records</vt:lpstr>
      <vt:lpstr>Military, Immigration, and School Records</vt:lpstr>
      <vt:lpstr>Tax, Court, and Miscellaneous Records</vt:lpstr>
      <vt:lpstr>Family Histories, Social History, and Context</vt:lpstr>
      <vt:lpstr>Seeking Original Records and Looking Beyond the Page</vt:lpstr>
      <vt:lpstr>Not All Records Are Created Equal</vt:lpstr>
      <vt:lpstr>Developing a Filing System and Organizing Information</vt:lpstr>
      <vt:lpstr>Exploring Leading Online Genealogical Platforms</vt:lpstr>
      <vt:lpstr>Ancestry, MyHeritage, FindMyPast, and FamilySearch</vt:lpstr>
      <vt:lpstr>Choosing a Platform and Preserving Your Findings</vt:lpstr>
      <vt:lpstr>Overview of Offline Genealogical Software</vt:lpstr>
      <vt:lpstr>Evaluating Offline Programs for Your Needs</vt:lpstr>
      <vt:lpstr>Continuing Research: Online and Manual Methods</vt:lpstr>
      <vt:lpstr>Backing Up Your Genealogy Data</vt:lpstr>
      <vt:lpstr>Utilize Educational Resources and Embrace Technology</vt:lpstr>
      <vt:lpstr>QUESTIONS</vt:lpstr>
      <vt:lpstr>Author’s Note and Transparency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Arlene Schmitt</dc:creator>
  <cp:lastModifiedBy>Arlene Schmitt</cp:lastModifiedBy>
  <cp:revision>4</cp:revision>
  <dcterms:created xsi:type="dcterms:W3CDTF">2025-09-02T19:25:46Z</dcterms:created>
  <dcterms:modified xsi:type="dcterms:W3CDTF">2025-09-21T23:11:57Z</dcterms:modified>
</cp:coreProperties>
</file>